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38" r:id="rId2"/>
    <p:sldId id="323" r:id="rId3"/>
    <p:sldId id="259" r:id="rId4"/>
    <p:sldId id="356" r:id="rId5"/>
    <p:sldId id="357" r:id="rId6"/>
    <p:sldId id="264" r:id="rId7"/>
    <p:sldId id="339" r:id="rId8"/>
    <p:sldId id="333" r:id="rId9"/>
    <p:sldId id="340" r:id="rId10"/>
    <p:sldId id="334" r:id="rId11"/>
    <p:sldId id="341" r:id="rId12"/>
    <p:sldId id="329" r:id="rId13"/>
    <p:sldId id="351" r:id="rId14"/>
    <p:sldId id="335" r:id="rId15"/>
    <p:sldId id="349" r:id="rId16"/>
    <p:sldId id="336" r:id="rId17"/>
    <p:sldId id="350" r:id="rId18"/>
    <p:sldId id="266" r:id="rId19"/>
    <p:sldId id="343" r:id="rId20"/>
    <p:sldId id="337" r:id="rId21"/>
    <p:sldId id="316" r:id="rId22"/>
    <p:sldId id="344" r:id="rId23"/>
    <p:sldId id="345" r:id="rId24"/>
    <p:sldId id="314" r:id="rId25"/>
    <p:sldId id="352" r:id="rId26"/>
    <p:sldId id="325" r:id="rId27"/>
    <p:sldId id="353" r:id="rId28"/>
    <p:sldId id="318" r:id="rId29"/>
    <p:sldId id="326" r:id="rId30"/>
    <p:sldId id="319" r:id="rId31"/>
    <p:sldId id="321" r:id="rId32"/>
    <p:sldId id="324" r:id="rId33"/>
    <p:sldId id="355" r:id="rId34"/>
    <p:sldId id="358" r:id="rId35"/>
    <p:sldId id="354" r:id="rId36"/>
    <p:sldId id="320" r:id="rId37"/>
    <p:sldId id="276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0" r:id="rId50"/>
    <p:sldId id="371" r:id="rId51"/>
    <p:sldId id="372" r:id="rId52"/>
    <p:sldId id="373" r:id="rId53"/>
    <p:sldId id="374" r:id="rId54"/>
    <p:sldId id="375" r:id="rId55"/>
    <p:sldId id="376" r:id="rId56"/>
    <p:sldId id="377" r:id="rId57"/>
    <p:sldId id="378" r:id="rId58"/>
  </p:sldIdLst>
  <p:sldSz cx="9144000" cy="6858000" type="screen4x3"/>
  <p:notesSz cx="6797675" cy="99314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E83C92"/>
    <a:srgbClr val="339933"/>
    <a:srgbClr val="FFFF99"/>
    <a:srgbClr val="7E6746"/>
    <a:srgbClr val="FF9900"/>
    <a:srgbClr val="FF3300"/>
    <a:srgbClr val="D0C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5" autoAdjust="0"/>
    <p:restoredTop sz="85763" autoAdjust="0"/>
  </p:normalViewPr>
  <p:slideViewPr>
    <p:cSldViewPr>
      <p:cViewPr>
        <p:scale>
          <a:sx n="70" d="100"/>
          <a:sy n="70" d="100"/>
        </p:scale>
        <p:origin x="-3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nalisis%20de%20Situacion%20de%20Salud%20Local%20BA11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RAFICOS%202%20(Autoguardado)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RAFICOS%202%20(Autoguardado)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RAFICOS%202%20(Autoguardado)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RAFICOS%202%20(Autoguardado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1\Mis%20documentos\Downloads\GRAFICOS%20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1\Mis%20documentos\Downloads\GRAFICOS%20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1\Mis%20documentos\Downloads\GRAFICOS%202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RAFICOS%202%20(Autoguardado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RAFICOS%202%20(Autoguardado)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RAFICOS%202%20(Autoguardado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s-AR" dirty="0" smtClean="0"/>
              <a:t>            Pirámide </a:t>
            </a:r>
            <a:r>
              <a:rPr lang="es-AR" dirty="0"/>
              <a:t>de Población </a:t>
            </a:r>
            <a:r>
              <a:rPr lang="es-AR" dirty="0" smtClean="0"/>
              <a:t>             </a:t>
            </a:r>
          </a:p>
          <a:p>
            <a:pPr algn="l">
              <a:defRPr/>
            </a:pPr>
            <a:r>
              <a:rPr lang="es-AR" baseline="0" dirty="0" smtClean="0"/>
              <a:t>                     </a:t>
            </a:r>
            <a:r>
              <a:rPr lang="es-AR" dirty="0" smtClean="0"/>
              <a:t>Quinquenal</a:t>
            </a:r>
            <a:r>
              <a:rPr lang="es-AR" dirty="0"/>
              <a:t>
 </a:t>
            </a:r>
          </a:p>
        </c:rich>
      </c:tx>
      <c:layout>
        <c:manualLayout>
          <c:xMode val="edge"/>
          <c:yMode val="edge"/>
          <c:x val="1.2742463643399336E-2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380470586030947"/>
          <c:y val="0.18908828372753309"/>
          <c:w val="0.84662945383748411"/>
          <c:h val="0.67770233632577115"/>
        </c:manualLayout>
      </c:layout>
      <c:barChart>
        <c:barDir val="bar"/>
        <c:grouping val="clustered"/>
        <c:varyColors val="0"/>
        <c:ser>
          <c:idx val="0"/>
          <c:order val="0"/>
          <c:tx>
            <c:v>Hombres</c:v>
          </c:tx>
          <c:spPr>
            <a:solidFill>
              <a:srgbClr val="9999FF"/>
            </a:solidFill>
            <a:effectLst/>
          </c:spPr>
          <c:invertIfNegative val="0"/>
          <c:cat>
            <c:strRef>
              <c:f>'1.1.7'!$B$4:$B$21</c:f>
              <c:strCache>
                <c:ptCount val="18"/>
                <c:pt idx="0">
                  <c:v>0 a 4</c:v>
                </c:pt>
                <c:pt idx="1">
                  <c:v>5 a 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y más</c:v>
                </c:pt>
              </c:strCache>
            </c:strRef>
          </c:cat>
          <c:val>
            <c:numRef>
              <c:f>'1.1.7'!$F$4:$F$21</c:f>
              <c:numCache>
                <c:formatCode>0.000;0.000</c:formatCode>
                <c:ptCount val="18"/>
                <c:pt idx="0">
                  <c:v>-4.621668866611965</c:v>
                </c:pt>
                <c:pt idx="1">
                  <c:v>-4.4290250080268274</c:v>
                </c:pt>
                <c:pt idx="2">
                  <c:v>-4.27919089579395</c:v>
                </c:pt>
                <c:pt idx="3">
                  <c:v>-4.3648103884984355</c:v>
                </c:pt>
                <c:pt idx="4">
                  <c:v>-4.1061681709535884</c:v>
                </c:pt>
                <c:pt idx="5">
                  <c:v>-3.7547715029788451</c:v>
                </c:pt>
                <c:pt idx="6">
                  <c:v>-3.9474153615639826</c:v>
                </c:pt>
                <c:pt idx="7">
                  <c:v>-3.2018122792622448</c:v>
                </c:pt>
                <c:pt idx="8">
                  <c:v>-2.7059327173486496</c:v>
                </c:pt>
                <c:pt idx="9">
                  <c:v>-2.7077164567799987</c:v>
                </c:pt>
                <c:pt idx="10">
                  <c:v>-2.7202026327994004</c:v>
                </c:pt>
                <c:pt idx="11">
                  <c:v>-2.402697014020192</c:v>
                </c:pt>
                <c:pt idx="12">
                  <c:v>-2.0620027826335132</c:v>
                </c:pt>
                <c:pt idx="13">
                  <c:v>-1.5233134743676644</c:v>
                </c:pt>
                <c:pt idx="14">
                  <c:v>-0.85084370875102566</c:v>
                </c:pt>
                <c:pt idx="15">
                  <c:v>-0.5012307802076259</c:v>
                </c:pt>
                <c:pt idx="16">
                  <c:v>-0.5012307802076259</c:v>
                </c:pt>
                <c:pt idx="17">
                  <c:v>-0.27291213299561246</c:v>
                </c:pt>
              </c:numCache>
            </c:numRef>
          </c:val>
        </c:ser>
        <c:ser>
          <c:idx val="1"/>
          <c:order val="1"/>
          <c:tx>
            <c:v>Mujeres</c:v>
          </c:tx>
          <c:spPr>
            <a:solidFill>
              <a:srgbClr val="FF99CC"/>
            </a:solidFill>
          </c:spPr>
          <c:invertIfNegative val="0"/>
          <c:cat>
            <c:strRef>
              <c:f>'1.1.7'!$B$4:$B$21</c:f>
              <c:strCache>
                <c:ptCount val="18"/>
                <c:pt idx="0">
                  <c:v>0 a 4</c:v>
                </c:pt>
                <c:pt idx="1">
                  <c:v>5 a 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y más</c:v>
                </c:pt>
              </c:strCache>
            </c:strRef>
          </c:cat>
          <c:val>
            <c:numRef>
              <c:f>'1.1.7'!$G$4:$G$21</c:f>
              <c:numCache>
                <c:formatCode>0.000</c:formatCode>
                <c:ptCount val="18"/>
                <c:pt idx="0">
                  <c:v>4.3041632478327498</c:v>
                </c:pt>
                <c:pt idx="1">
                  <c:v>4.2435161071670651</c:v>
                </c:pt>
                <c:pt idx="2">
                  <c:v>4.1828689665013705</c:v>
                </c:pt>
                <c:pt idx="3">
                  <c:v>4.0901145160714769</c:v>
                </c:pt>
                <c:pt idx="4">
                  <c:v>4.1614640933252467</c:v>
                </c:pt>
                <c:pt idx="5">
                  <c:v>4.0562234668759585</c:v>
                </c:pt>
                <c:pt idx="6">
                  <c:v>3.8207698619385679</c:v>
                </c:pt>
                <c:pt idx="7">
                  <c:v>3.246405765045842</c:v>
                </c:pt>
                <c:pt idx="8">
                  <c:v>2.9146302308158791</c:v>
                </c:pt>
                <c:pt idx="9">
                  <c:v>2.8753879633263182</c:v>
                </c:pt>
                <c:pt idx="10">
                  <c:v>2.8539830901501908</c:v>
                </c:pt>
                <c:pt idx="11">
                  <c:v>2.457992936391852</c:v>
                </c:pt>
                <c:pt idx="12">
                  <c:v>2.060219043202169</c:v>
                </c:pt>
                <c:pt idx="13">
                  <c:v>1.7819556919125261</c:v>
                </c:pt>
                <c:pt idx="14">
                  <c:v>1.2860761299989323</c:v>
                </c:pt>
                <c:pt idx="15">
                  <c:v>0.97392172951375267</c:v>
                </c:pt>
                <c:pt idx="16">
                  <c:v>0.97392172951375267</c:v>
                </c:pt>
                <c:pt idx="17">
                  <c:v>0.76344047661517833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9204096"/>
        <c:axId val="139205632"/>
      </c:barChart>
      <c:catAx>
        <c:axId val="1392040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crossAx val="139205632"/>
        <c:crosses val="autoZero"/>
        <c:auto val="1"/>
        <c:lblAlgn val="ctr"/>
        <c:lblOffset val="100"/>
        <c:noMultiLvlLbl val="0"/>
      </c:catAx>
      <c:valAx>
        <c:axId val="139205632"/>
        <c:scaling>
          <c:orientation val="minMax"/>
        </c:scaling>
        <c:delete val="0"/>
        <c:axPos val="b"/>
        <c:numFmt formatCode="0.00;0.00" sourceLinked="0"/>
        <c:majorTickMark val="out"/>
        <c:minorTickMark val="none"/>
        <c:tickLblPos val="nextTo"/>
        <c:crossAx val="139204096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515707294293101"/>
          <c:y val="0.92920353982300852"/>
          <c:w val="0.52446220664747234"/>
          <c:h val="7.079645471490828E-2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solidFill>
      <a:srgbClr val="FFFFFF"/>
    </a:solidFill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Hoja9!$B$1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Hoja9!$A$2:$A$10</c:f>
              <c:strCache>
                <c:ptCount val="9"/>
                <c:pt idx="0">
                  <c:v>Auditivo</c:v>
                </c:pt>
                <c:pt idx="1">
                  <c:v>Visceral</c:v>
                </c:pt>
                <c:pt idx="2">
                  <c:v>Mental</c:v>
                </c:pt>
                <c:pt idx="3">
                  <c:v>Visual</c:v>
                </c:pt>
                <c:pt idx="4">
                  <c:v>Motor</c:v>
                </c:pt>
                <c:pt idx="5">
                  <c:v>motor+auditivo </c:v>
                </c:pt>
                <c:pt idx="6">
                  <c:v>motor+visual</c:v>
                </c:pt>
                <c:pt idx="7">
                  <c:v>motor+mental</c:v>
                </c:pt>
                <c:pt idx="8">
                  <c:v>motor+visceral</c:v>
                </c:pt>
              </c:strCache>
            </c:strRef>
          </c:cat>
          <c:val>
            <c:numRef>
              <c:f>Hoja9!$B$2:$B$10</c:f>
              <c:numCache>
                <c:formatCode>0.00%</c:formatCode>
                <c:ptCount val="9"/>
                <c:pt idx="0">
                  <c:v>9.8199999999999996E-2</c:v>
                </c:pt>
                <c:pt idx="1">
                  <c:v>0.13719999999999999</c:v>
                </c:pt>
                <c:pt idx="2">
                  <c:v>0.43640000000000001</c:v>
                </c:pt>
                <c:pt idx="3">
                  <c:v>6.93E-2</c:v>
                </c:pt>
                <c:pt idx="4">
                  <c:v>0.25819999999999999</c:v>
                </c:pt>
                <c:pt idx="5">
                  <c:v>5.3999999999999999E-2</c:v>
                </c:pt>
                <c:pt idx="6">
                  <c:v>2.7E-2</c:v>
                </c:pt>
                <c:pt idx="7">
                  <c:v>0.72970000000000002</c:v>
                </c:pt>
                <c:pt idx="8">
                  <c:v>0.18909999999999999</c:v>
                </c:pt>
              </c:numCache>
            </c:numRef>
          </c:val>
        </c:ser>
        <c:ser>
          <c:idx val="1"/>
          <c:order val="1"/>
          <c:tx>
            <c:strRef>
              <c:f>Hoja9!$C$1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0"/>
                  <c:y val="2.5369978858350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531858873091101E-2"/>
                  <c:y val="2.255109231853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Hoja9!$A$2:$A$10</c:f>
              <c:strCache>
                <c:ptCount val="9"/>
                <c:pt idx="0">
                  <c:v>Auditivo</c:v>
                </c:pt>
                <c:pt idx="1">
                  <c:v>Visceral</c:v>
                </c:pt>
                <c:pt idx="2">
                  <c:v>Mental</c:v>
                </c:pt>
                <c:pt idx="3">
                  <c:v>Visual</c:v>
                </c:pt>
                <c:pt idx="4">
                  <c:v>Motor</c:v>
                </c:pt>
                <c:pt idx="5">
                  <c:v>motor+auditivo </c:v>
                </c:pt>
                <c:pt idx="6">
                  <c:v>motor+visual</c:v>
                </c:pt>
                <c:pt idx="7">
                  <c:v>motor+mental</c:v>
                </c:pt>
                <c:pt idx="8">
                  <c:v>motor+visceral</c:v>
                </c:pt>
              </c:strCache>
            </c:strRef>
          </c:cat>
          <c:val>
            <c:numRef>
              <c:f>Hoja9!$C$2:$C$10</c:f>
              <c:numCache>
                <c:formatCode>0.00%</c:formatCode>
                <c:ptCount val="9"/>
                <c:pt idx="0">
                  <c:v>6.2E-2</c:v>
                </c:pt>
                <c:pt idx="1">
                  <c:v>0.16200000000000001</c:v>
                </c:pt>
                <c:pt idx="2">
                  <c:v>0.36499999999999999</c:v>
                </c:pt>
                <c:pt idx="3">
                  <c:v>6.2E-2</c:v>
                </c:pt>
                <c:pt idx="4">
                  <c:v>0.253</c:v>
                </c:pt>
                <c:pt idx="5">
                  <c:v>4.0000000000000001E-3</c:v>
                </c:pt>
                <c:pt idx="6">
                  <c:v>8.0000000000000002E-3</c:v>
                </c:pt>
                <c:pt idx="7">
                  <c:v>4.5999999999999999E-2</c:v>
                </c:pt>
                <c:pt idx="8">
                  <c:v>3.3000000000000002E-2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519872"/>
        <c:axId val="139521408"/>
      </c:barChart>
      <c:catAx>
        <c:axId val="139519872"/>
        <c:scaling>
          <c:orientation val="minMax"/>
        </c:scaling>
        <c:delete val="0"/>
        <c:axPos val="b"/>
        <c:majorTickMark val="out"/>
        <c:minorTickMark val="none"/>
        <c:tickLblPos val="nextTo"/>
        <c:crossAx val="139521408"/>
        <c:crosses val="autoZero"/>
        <c:auto val="1"/>
        <c:lblAlgn val="ctr"/>
        <c:lblOffset val="100"/>
        <c:noMultiLvlLbl val="0"/>
      </c:catAx>
      <c:valAx>
        <c:axId val="13952140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39519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Hoja10!$B$1</c:f>
              <c:strCache>
                <c:ptCount val="1"/>
                <c:pt idx="0">
                  <c:v>Año 2013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Hoja10!$A$2:$A$8</c:f>
              <c:strCache>
                <c:ptCount val="7"/>
                <c:pt idx="0">
                  <c:v>Tasa bruta de mortalidad general</c:v>
                </c:pt>
                <c:pt idx="1">
                  <c:v>Mortalidad Infantil   </c:v>
                </c:pt>
                <c:pt idx="2">
                  <c:v>Mortalidad Neonatal </c:v>
                </c:pt>
                <c:pt idx="3">
                  <c:v>Mortalidad 1-4 años  </c:v>
                </c:pt>
                <c:pt idx="4">
                  <c:v>Mortalidad en escolares 5/14 años</c:v>
                </c:pt>
                <c:pt idx="5">
                  <c:v>Mortalidad materna </c:v>
                </c:pt>
                <c:pt idx="6">
                  <c:v>Causas de mortalidad materna</c:v>
                </c:pt>
              </c:strCache>
            </c:strRef>
          </c:cat>
          <c:val>
            <c:numRef>
              <c:f>Hoja10!$B$2:$B$8</c:f>
              <c:numCache>
                <c:formatCode>General</c:formatCode>
                <c:ptCount val="7"/>
                <c:pt idx="0">
                  <c:v>9</c:v>
                </c:pt>
                <c:pt idx="1">
                  <c:v>11</c:v>
                </c:pt>
                <c:pt idx="2">
                  <c:v>7</c:v>
                </c:pt>
                <c:pt idx="3">
                  <c:v>7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Hoja10!$C$1</c:f>
              <c:strCache>
                <c:ptCount val="1"/>
                <c:pt idx="0">
                  <c:v>Año 2014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Hoja10!$A$2:$A$8</c:f>
              <c:strCache>
                <c:ptCount val="7"/>
                <c:pt idx="0">
                  <c:v>Tasa bruta de mortalidad general</c:v>
                </c:pt>
                <c:pt idx="1">
                  <c:v>Mortalidad Infantil   </c:v>
                </c:pt>
                <c:pt idx="2">
                  <c:v>Mortalidad Neonatal </c:v>
                </c:pt>
                <c:pt idx="3">
                  <c:v>Mortalidad 1-4 años  </c:v>
                </c:pt>
                <c:pt idx="4">
                  <c:v>Mortalidad en escolares 5/14 años</c:v>
                </c:pt>
                <c:pt idx="5">
                  <c:v>Mortalidad materna </c:v>
                </c:pt>
                <c:pt idx="6">
                  <c:v>Causas de mortalidad materna</c:v>
                </c:pt>
              </c:strCache>
            </c:strRef>
          </c:cat>
          <c:val>
            <c:numRef>
              <c:f>Hoja10!$C$2:$C$8</c:f>
              <c:numCache>
                <c:formatCode>General</c:formatCode>
                <c:ptCount val="7"/>
                <c:pt idx="0">
                  <c:v>9</c:v>
                </c:pt>
                <c:pt idx="1">
                  <c:v>11</c:v>
                </c:pt>
                <c:pt idx="2">
                  <c:v>6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589504"/>
        <c:axId val="139591040"/>
      </c:barChart>
      <c:catAx>
        <c:axId val="139589504"/>
        <c:scaling>
          <c:orientation val="minMax"/>
        </c:scaling>
        <c:delete val="0"/>
        <c:axPos val="b"/>
        <c:majorTickMark val="out"/>
        <c:minorTickMark val="none"/>
        <c:tickLblPos val="nextTo"/>
        <c:crossAx val="139591040"/>
        <c:crosses val="autoZero"/>
        <c:auto val="1"/>
        <c:lblAlgn val="ctr"/>
        <c:lblOffset val="100"/>
        <c:noMultiLvlLbl val="0"/>
      </c:catAx>
      <c:valAx>
        <c:axId val="139591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589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842776885430808"/>
          <c:y val="0.45282581844003866"/>
          <c:w val="0.10260430102869926"/>
          <c:h val="0.1745237694065626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Hoja1!$U$185</c:f>
              <c:strCache>
                <c:ptCount val="1"/>
                <c:pt idx="0">
                  <c:v>Masculino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Hoja1!$V$184:$AD$184</c:f>
              <c:strCache>
                <c:ptCount val="9"/>
                <c:pt idx="0">
                  <c:v>infantil</c:v>
                </c:pt>
                <c:pt idx="1">
                  <c:v>1 a 4</c:v>
                </c:pt>
                <c:pt idx="2">
                  <c:v>5 a 9</c:v>
                </c:pt>
                <c:pt idx="3">
                  <c:v>10 a 19</c:v>
                </c:pt>
                <c:pt idx="4">
                  <c:v>20 a 29</c:v>
                </c:pt>
                <c:pt idx="5">
                  <c:v>30 a 39</c:v>
                </c:pt>
                <c:pt idx="6">
                  <c:v>40 a 49</c:v>
                </c:pt>
                <c:pt idx="7">
                  <c:v>50 a 59</c:v>
                </c:pt>
                <c:pt idx="8">
                  <c:v>&gt;a 60 </c:v>
                </c:pt>
              </c:strCache>
            </c:strRef>
          </c:cat>
          <c:val>
            <c:numRef>
              <c:f>Hoja1!$V$185:$AD$185</c:f>
              <c:numCache>
                <c:formatCode>General</c:formatCode>
                <c:ptCount val="9"/>
                <c:pt idx="0">
                  <c:v>79</c:v>
                </c:pt>
                <c:pt idx="1">
                  <c:v>42</c:v>
                </c:pt>
                <c:pt idx="2">
                  <c:v>24</c:v>
                </c:pt>
                <c:pt idx="3">
                  <c:v>63</c:v>
                </c:pt>
                <c:pt idx="4">
                  <c:v>114</c:v>
                </c:pt>
                <c:pt idx="5">
                  <c:v>83</c:v>
                </c:pt>
                <c:pt idx="6">
                  <c:v>108</c:v>
                </c:pt>
                <c:pt idx="7">
                  <c:v>105</c:v>
                </c:pt>
                <c:pt idx="8">
                  <c:v>204</c:v>
                </c:pt>
              </c:numCache>
            </c:numRef>
          </c:val>
        </c:ser>
        <c:ser>
          <c:idx val="1"/>
          <c:order val="1"/>
          <c:tx>
            <c:strRef>
              <c:f>Hoja1!$U$186</c:f>
              <c:strCache>
                <c:ptCount val="1"/>
                <c:pt idx="0">
                  <c:v>Femenino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Hoja1!$V$184:$AD$184</c:f>
              <c:strCache>
                <c:ptCount val="9"/>
                <c:pt idx="0">
                  <c:v>infantil</c:v>
                </c:pt>
                <c:pt idx="1">
                  <c:v>1 a 4</c:v>
                </c:pt>
                <c:pt idx="2">
                  <c:v>5 a 9</c:v>
                </c:pt>
                <c:pt idx="3">
                  <c:v>10 a 19</c:v>
                </c:pt>
                <c:pt idx="4">
                  <c:v>20 a 29</c:v>
                </c:pt>
                <c:pt idx="5">
                  <c:v>30 a 39</c:v>
                </c:pt>
                <c:pt idx="6">
                  <c:v>40 a 49</c:v>
                </c:pt>
                <c:pt idx="7">
                  <c:v>50 a 59</c:v>
                </c:pt>
                <c:pt idx="8">
                  <c:v>&gt;a 60 </c:v>
                </c:pt>
              </c:strCache>
            </c:strRef>
          </c:cat>
          <c:val>
            <c:numRef>
              <c:f>Hoja1!$V$186:$AD$186</c:f>
              <c:numCache>
                <c:formatCode>General</c:formatCode>
                <c:ptCount val="9"/>
                <c:pt idx="0">
                  <c:v>59</c:v>
                </c:pt>
                <c:pt idx="1">
                  <c:v>46</c:v>
                </c:pt>
                <c:pt idx="2">
                  <c:v>19</c:v>
                </c:pt>
                <c:pt idx="3">
                  <c:v>169</c:v>
                </c:pt>
                <c:pt idx="4">
                  <c:v>465</c:v>
                </c:pt>
                <c:pt idx="5">
                  <c:v>222</c:v>
                </c:pt>
                <c:pt idx="6">
                  <c:v>93</c:v>
                </c:pt>
                <c:pt idx="7">
                  <c:v>75</c:v>
                </c:pt>
                <c:pt idx="8">
                  <c:v>175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626752"/>
        <c:axId val="139640832"/>
      </c:barChart>
      <c:catAx>
        <c:axId val="139626752"/>
        <c:scaling>
          <c:orientation val="minMax"/>
        </c:scaling>
        <c:delete val="0"/>
        <c:axPos val="b"/>
        <c:majorTickMark val="out"/>
        <c:minorTickMark val="none"/>
        <c:tickLblPos val="nextTo"/>
        <c:crossAx val="139640832"/>
        <c:crosses val="autoZero"/>
        <c:auto val="1"/>
        <c:lblAlgn val="ctr"/>
        <c:lblOffset val="100"/>
        <c:noMultiLvlLbl val="0"/>
      </c:catAx>
      <c:valAx>
        <c:axId val="139640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626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538814527854396E-2"/>
          <c:y val="1.4931211346887383E-2"/>
          <c:w val="0.85365442487066656"/>
          <c:h val="0.87650993323974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Hoja1!$B$272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Hoja1!$A$273:$A$277</c:f>
              <c:strCache>
                <c:ptCount val="4"/>
                <c:pt idx="0">
                  <c:v>Mascotas vacunadas </c:v>
                </c:pt>
                <c:pt idx="1">
                  <c:v>Actividades de desratizacion </c:v>
                </c:pt>
                <c:pt idx="2">
                  <c:v>Actividades de prevención del Dengue</c:v>
                </c:pt>
                <c:pt idx="3">
                  <c:v>Casos de rabia en mascotas </c:v>
                </c:pt>
              </c:strCache>
            </c:strRef>
          </c:cat>
          <c:val>
            <c:numRef>
              <c:f>Hoja1!$B$273:$B$277</c:f>
              <c:numCache>
                <c:formatCode>General</c:formatCode>
                <c:ptCount val="4"/>
                <c:pt idx="0">
                  <c:v>1800</c:v>
                </c:pt>
                <c:pt idx="1">
                  <c:v>40</c:v>
                </c:pt>
                <c:pt idx="2">
                  <c:v>85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Hoja1!$C$272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Hoja1!$A$273:$A$277</c:f>
              <c:strCache>
                <c:ptCount val="4"/>
                <c:pt idx="0">
                  <c:v>Mascotas vacunadas </c:v>
                </c:pt>
                <c:pt idx="1">
                  <c:v>Actividades de desratizacion </c:v>
                </c:pt>
                <c:pt idx="2">
                  <c:v>Actividades de prevención del Dengue</c:v>
                </c:pt>
                <c:pt idx="3">
                  <c:v>Casos de rabia en mascotas </c:v>
                </c:pt>
              </c:strCache>
            </c:strRef>
          </c:cat>
          <c:val>
            <c:numRef>
              <c:f>Hoja1!$C$273:$C$277</c:f>
              <c:numCache>
                <c:formatCode>General</c:formatCode>
                <c:ptCount val="4"/>
                <c:pt idx="0">
                  <c:v>2453</c:v>
                </c:pt>
                <c:pt idx="1">
                  <c:v>60</c:v>
                </c:pt>
                <c:pt idx="2">
                  <c:v>85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668096"/>
        <c:axId val="139690368"/>
      </c:barChart>
      <c:catAx>
        <c:axId val="139668096"/>
        <c:scaling>
          <c:orientation val="minMax"/>
        </c:scaling>
        <c:delete val="0"/>
        <c:axPos val="b"/>
        <c:majorTickMark val="out"/>
        <c:minorTickMark val="none"/>
        <c:tickLblPos val="nextTo"/>
        <c:crossAx val="139690368"/>
        <c:crosses val="autoZero"/>
        <c:auto val="1"/>
        <c:lblAlgn val="ctr"/>
        <c:lblOffset val="100"/>
        <c:noMultiLvlLbl val="0"/>
      </c:catAx>
      <c:valAx>
        <c:axId val="13969036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39668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'[GRAFICOS 2.xls]Hoja1'!$V$27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'[GRAFICOS 2.xls]Hoja1'!$U$28:$U$30</c:f>
              <c:strCache>
                <c:ptCount val="3"/>
                <c:pt idx="0">
                  <c:v>Proporción  (%) de Embarazadas adolescentes</c:v>
                </c:pt>
                <c:pt idx="1">
                  <c:v>Proporción  (%) de Nacidos vivos de bajo peso al nacer</c:v>
                </c:pt>
                <c:pt idx="2">
                  <c:v>Proporción  (%) de Nacidos vivos de madres adolescentes</c:v>
                </c:pt>
              </c:strCache>
            </c:strRef>
          </c:cat>
          <c:val>
            <c:numRef>
              <c:f>'[GRAFICOS 2.xls]Hoja1'!$V$28:$V$30</c:f>
              <c:numCache>
                <c:formatCode>0.00%</c:formatCode>
                <c:ptCount val="3"/>
                <c:pt idx="0">
                  <c:v>0.22800000000000001</c:v>
                </c:pt>
                <c:pt idx="1">
                  <c:v>8.5099999999999995E-2</c:v>
                </c:pt>
                <c:pt idx="2">
                  <c:v>0.15409999999999999</c:v>
                </c:pt>
              </c:numCache>
            </c:numRef>
          </c:val>
        </c:ser>
        <c:ser>
          <c:idx val="1"/>
          <c:order val="1"/>
          <c:tx>
            <c:strRef>
              <c:f>'[GRAFICOS 2.xls]Hoja1'!$W$27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'[GRAFICOS 2.xls]Hoja1'!$U$28:$U$30</c:f>
              <c:strCache>
                <c:ptCount val="3"/>
                <c:pt idx="0">
                  <c:v>Proporción  (%) de Embarazadas adolescentes</c:v>
                </c:pt>
                <c:pt idx="1">
                  <c:v>Proporción  (%) de Nacidos vivos de bajo peso al nacer</c:v>
                </c:pt>
                <c:pt idx="2">
                  <c:v>Proporción  (%) de Nacidos vivos de madres adolescentes</c:v>
                </c:pt>
              </c:strCache>
            </c:strRef>
          </c:cat>
          <c:val>
            <c:numRef>
              <c:f>'[GRAFICOS 2.xls]Hoja1'!$W$28:$W$30</c:f>
              <c:numCache>
                <c:formatCode>0.00%</c:formatCode>
                <c:ptCount val="3"/>
                <c:pt idx="0" formatCode="0%">
                  <c:v>0.17</c:v>
                </c:pt>
                <c:pt idx="1">
                  <c:v>8.1000000000000003E-2</c:v>
                </c:pt>
                <c:pt idx="2">
                  <c:v>0.16200000000000001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259904"/>
        <c:axId val="139261440"/>
      </c:barChart>
      <c:catAx>
        <c:axId val="139259904"/>
        <c:scaling>
          <c:orientation val="minMax"/>
        </c:scaling>
        <c:delete val="0"/>
        <c:axPos val="l"/>
        <c:majorTickMark val="out"/>
        <c:minorTickMark val="none"/>
        <c:tickLblPos val="nextTo"/>
        <c:crossAx val="139261440"/>
        <c:crosses val="autoZero"/>
        <c:auto val="1"/>
        <c:lblAlgn val="ctr"/>
        <c:lblOffset val="100"/>
        <c:noMultiLvlLbl val="0"/>
      </c:catAx>
      <c:valAx>
        <c:axId val="139261440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139259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Hoja4!$A$7</c:f>
              <c:strCache>
                <c:ptCount val="1"/>
                <c:pt idx="0">
                  <c:v>Año …2014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Hoja4!$B$1:$F$6</c:f>
              <c:multiLvlStrCache>
                <c:ptCount val="5"/>
                <c:lvl>
                  <c:pt idx="2">
                    <c:v> </c:v>
                  </c:pt>
                </c:lvl>
                <c:lvl>
                  <c:pt idx="1">
                    <c:v>1ª dosis</c:v>
                  </c:pt>
                  <c:pt idx="2">
                    <c:v> 2° dosis</c:v>
                  </c:pt>
                  <c:pt idx="3">
                    <c:v>3ª dosis  </c:v>
                  </c:pt>
                  <c:pt idx="4">
                    <c:v>3ª dosis </c:v>
                  </c:pt>
                </c:lvl>
                <c:lvl>
                  <c:pt idx="0">
                    <c:v>BCG</c:v>
                  </c:pt>
                  <c:pt idx="1">
                    <c:v>Hepatitis B</c:v>
                  </c:pt>
                  <c:pt idx="2">
                    <c:v>Neumococo Conjugada </c:v>
                  </c:pt>
                  <c:pt idx="3">
                    <c:v>PentaValente</c:v>
                  </c:pt>
                  <c:pt idx="4">
                    <c:v>Sabin </c:v>
                  </c:pt>
                </c:lvl>
                <c:lvl>
                  <c:pt idx="0">
                    <c:v>% de RN vacunados</c:v>
                  </c:pt>
                  <c:pt idx="2">
                    <c:v>% de vacunados</c:v>
                  </c:pt>
                  <c:pt idx="3">
                    <c:v>% de vacunados</c:v>
                  </c:pt>
                </c:lvl>
                <c:lvl>
                  <c:pt idx="0">
                    <c:v>Recién Nacidos</c:v>
                  </c:pt>
                  <c:pt idx="2">
                    <c:v>4Años</c:v>
                  </c:pt>
                  <c:pt idx="3">
                    <c:v>Niños de 6 meses de Edad</c:v>
                  </c:pt>
                </c:lvl>
              </c:multiLvlStrCache>
            </c:multiLvlStrRef>
          </c:cat>
          <c:val>
            <c:numRef>
              <c:f>Hoja4!$B$7:$F$7</c:f>
              <c:numCache>
                <c:formatCode>General</c:formatCode>
                <c:ptCount val="5"/>
                <c:pt idx="0">
                  <c:v>59.01</c:v>
                </c:pt>
                <c:pt idx="1">
                  <c:v>56</c:v>
                </c:pt>
                <c:pt idx="2">
                  <c:v>95.78</c:v>
                </c:pt>
                <c:pt idx="3">
                  <c:v>104.78</c:v>
                </c:pt>
                <c:pt idx="4">
                  <c:v>101.22</c:v>
                </c:pt>
              </c:numCache>
            </c:numRef>
          </c:val>
        </c:ser>
        <c:ser>
          <c:idx val="1"/>
          <c:order val="1"/>
          <c:tx>
            <c:strRef>
              <c:f>Hoja4!$A$8</c:f>
              <c:strCache>
                <c:ptCount val="1"/>
                <c:pt idx="0">
                  <c:v>Año …2015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Hoja4!$B$1:$F$6</c:f>
              <c:multiLvlStrCache>
                <c:ptCount val="5"/>
                <c:lvl>
                  <c:pt idx="2">
                    <c:v> </c:v>
                  </c:pt>
                </c:lvl>
                <c:lvl>
                  <c:pt idx="1">
                    <c:v>1ª dosis</c:v>
                  </c:pt>
                  <c:pt idx="2">
                    <c:v> 2° dosis</c:v>
                  </c:pt>
                  <c:pt idx="3">
                    <c:v>3ª dosis  </c:v>
                  </c:pt>
                  <c:pt idx="4">
                    <c:v>3ª dosis </c:v>
                  </c:pt>
                </c:lvl>
                <c:lvl>
                  <c:pt idx="0">
                    <c:v>BCG</c:v>
                  </c:pt>
                  <c:pt idx="1">
                    <c:v>Hepatitis B</c:v>
                  </c:pt>
                  <c:pt idx="2">
                    <c:v>Neumococo Conjugada </c:v>
                  </c:pt>
                  <c:pt idx="3">
                    <c:v>PentaValente</c:v>
                  </c:pt>
                  <c:pt idx="4">
                    <c:v>Sabin </c:v>
                  </c:pt>
                </c:lvl>
                <c:lvl>
                  <c:pt idx="0">
                    <c:v>% de RN vacunados</c:v>
                  </c:pt>
                  <c:pt idx="2">
                    <c:v>% de vacunados</c:v>
                  </c:pt>
                  <c:pt idx="3">
                    <c:v>% de vacunados</c:v>
                  </c:pt>
                </c:lvl>
                <c:lvl>
                  <c:pt idx="0">
                    <c:v>Recién Nacidos</c:v>
                  </c:pt>
                  <c:pt idx="2">
                    <c:v>4Años</c:v>
                  </c:pt>
                  <c:pt idx="3">
                    <c:v>Niños de 6 meses de Edad</c:v>
                  </c:pt>
                </c:lvl>
              </c:multiLvlStrCache>
            </c:multiLvlStrRef>
          </c:cat>
          <c:val>
            <c:numRef>
              <c:f>Hoja4!$B$8:$F$8</c:f>
              <c:numCache>
                <c:formatCode>General</c:formatCode>
                <c:ptCount val="5"/>
                <c:pt idx="0">
                  <c:v>60</c:v>
                </c:pt>
                <c:pt idx="1">
                  <c:v>51.2</c:v>
                </c:pt>
                <c:pt idx="2">
                  <c:v>104.9</c:v>
                </c:pt>
                <c:pt idx="3">
                  <c:v>117.4</c:v>
                </c:pt>
                <c:pt idx="4">
                  <c:v>122.7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139313152"/>
        <c:axId val="139314688"/>
      </c:barChart>
      <c:catAx>
        <c:axId val="139313152"/>
        <c:scaling>
          <c:orientation val="minMax"/>
        </c:scaling>
        <c:delete val="0"/>
        <c:axPos val="b"/>
        <c:majorTickMark val="out"/>
        <c:minorTickMark val="none"/>
        <c:tickLblPos val="nextTo"/>
        <c:crossAx val="139314688"/>
        <c:crosses val="autoZero"/>
        <c:auto val="1"/>
        <c:lblAlgn val="ctr"/>
        <c:lblOffset val="100"/>
        <c:noMultiLvlLbl val="0"/>
      </c:catAx>
      <c:valAx>
        <c:axId val="139314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313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Hoja4!$B$42</c:f>
              <c:strCache>
                <c:ptCount val="1"/>
                <c:pt idx="0">
                  <c:v>Año…2014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Hoja4!$C$37:$E$41</c:f>
              <c:multiLvlStrCache>
                <c:ptCount val="3"/>
                <c:lvl>
                  <c:pt idx="0">
                    <c:v>Refuerzo de Sabin</c:v>
                  </c:pt>
                  <c:pt idx="1">
                    <c:v>2ª Dosis de Triple Viral</c:v>
                  </c:pt>
                  <c:pt idx="2">
                    <c:v>2ª Refuerzo de Triple Bacteriana DPT</c:v>
                  </c:pt>
                </c:lvl>
                <c:lvl>
                  <c:pt idx="0">
                    <c:v>% de vacunados </c:v>
                  </c:pt>
                </c:lvl>
                <c:lvl>
                  <c:pt idx="0">
                    <c:v>Niños de 5/ 6 años de Edad (Ingreso escolar)</c:v>
                  </c:pt>
                </c:lvl>
              </c:multiLvlStrCache>
            </c:multiLvlStrRef>
          </c:cat>
          <c:val>
            <c:numRef>
              <c:f>Hoja4!$C$42:$E$42</c:f>
              <c:numCache>
                <c:formatCode>General</c:formatCode>
                <c:ptCount val="3"/>
                <c:pt idx="0">
                  <c:v>120</c:v>
                </c:pt>
                <c:pt idx="1">
                  <c:v>117.93</c:v>
                </c:pt>
                <c:pt idx="2">
                  <c:v>113.1</c:v>
                </c:pt>
              </c:numCache>
            </c:numRef>
          </c:val>
        </c:ser>
        <c:ser>
          <c:idx val="1"/>
          <c:order val="1"/>
          <c:tx>
            <c:strRef>
              <c:f>Hoja4!$B$43</c:f>
              <c:strCache>
                <c:ptCount val="1"/>
                <c:pt idx="0">
                  <c:v>Año…2015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Hoja4!$C$37:$E$41</c:f>
              <c:multiLvlStrCache>
                <c:ptCount val="3"/>
                <c:lvl>
                  <c:pt idx="0">
                    <c:v>Refuerzo de Sabin</c:v>
                  </c:pt>
                  <c:pt idx="1">
                    <c:v>2ª Dosis de Triple Viral</c:v>
                  </c:pt>
                  <c:pt idx="2">
                    <c:v>2ª Refuerzo de Triple Bacteriana DPT</c:v>
                  </c:pt>
                </c:lvl>
                <c:lvl>
                  <c:pt idx="0">
                    <c:v>% de vacunados </c:v>
                  </c:pt>
                </c:lvl>
                <c:lvl>
                  <c:pt idx="0">
                    <c:v>Niños de 5/ 6 años de Edad (Ingreso escolar)</c:v>
                  </c:pt>
                </c:lvl>
              </c:multiLvlStrCache>
            </c:multiLvlStrRef>
          </c:cat>
          <c:val>
            <c:numRef>
              <c:f>Hoja4!$C$43:$E$43</c:f>
              <c:numCache>
                <c:formatCode>General</c:formatCode>
                <c:ptCount val="3"/>
                <c:pt idx="0">
                  <c:v>137.80000000000001</c:v>
                </c:pt>
                <c:pt idx="1">
                  <c:v>128.19999999999999</c:v>
                </c:pt>
                <c:pt idx="2">
                  <c:v>126.3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1"/>
        <c:axId val="139366400"/>
        <c:axId val="139367936"/>
      </c:barChart>
      <c:catAx>
        <c:axId val="139366400"/>
        <c:scaling>
          <c:orientation val="minMax"/>
        </c:scaling>
        <c:delete val="0"/>
        <c:axPos val="b"/>
        <c:majorTickMark val="out"/>
        <c:minorTickMark val="none"/>
        <c:tickLblPos val="nextTo"/>
        <c:crossAx val="139367936"/>
        <c:crosses val="autoZero"/>
        <c:auto val="1"/>
        <c:lblAlgn val="ctr"/>
        <c:lblOffset val="100"/>
        <c:noMultiLvlLbl val="0"/>
      </c:catAx>
      <c:valAx>
        <c:axId val="139367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366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603853183273558"/>
          <c:y val="0.10158273820423609"/>
          <c:w val="0.526340987481277"/>
          <c:h val="0.691505218824391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Hoja4!$E$106</c:f>
              <c:strCache>
                <c:ptCount val="1"/>
                <c:pt idx="0">
                  <c:v>Año…2013</c:v>
                </c:pt>
              </c:strCache>
            </c:strRef>
          </c:tx>
          <c:invertIfNegative val="0"/>
          <c:cat>
            <c:strRef>
              <c:f>Hoja4!$F$104:$I$105</c:f>
              <c:strCache>
                <c:ptCount val="4"/>
                <c:pt idx="0">
                  <c:v>Hepatitis B</c:v>
                </c:pt>
                <c:pt idx="1">
                  <c:v>Triple Viral</c:v>
                </c:pt>
                <c:pt idx="2">
                  <c:v>Triple Bacteriana acelular refuerzo</c:v>
                </c:pt>
                <c:pt idx="3">
                  <c:v>Niñas HPV 3 dosis</c:v>
                </c:pt>
              </c:strCache>
            </c:strRef>
          </c:cat>
          <c:val>
            <c:numRef>
              <c:f>Hoja4!$F$106:$I$106</c:f>
            </c:numRef>
          </c:val>
        </c:ser>
        <c:ser>
          <c:idx val="1"/>
          <c:order val="1"/>
          <c:tx>
            <c:strRef>
              <c:f>Hoja4!$E$107</c:f>
              <c:strCache>
                <c:ptCount val="1"/>
                <c:pt idx="0">
                  <c:v>Año…2014</c:v>
                </c:pt>
              </c:strCache>
            </c:strRef>
          </c:tx>
          <c:spPr>
            <a:solidFill>
              <a:srgbClr val="BBE0E3">
                <a:lumMod val="90000"/>
              </a:srgb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Hoja4!$F$104:$I$105</c:f>
              <c:strCache>
                <c:ptCount val="4"/>
                <c:pt idx="0">
                  <c:v>Hepatitis B</c:v>
                </c:pt>
                <c:pt idx="1">
                  <c:v>Triple Viral</c:v>
                </c:pt>
                <c:pt idx="2">
                  <c:v>Triple Bacteriana acelular refuerzo</c:v>
                </c:pt>
                <c:pt idx="3">
                  <c:v>Niñas HPV 3 dosis</c:v>
                </c:pt>
              </c:strCache>
            </c:strRef>
          </c:cat>
          <c:val>
            <c:numRef>
              <c:f>Hoja4!$F$107:$I$107</c:f>
              <c:numCache>
                <c:formatCode>0.00%</c:formatCode>
                <c:ptCount val="4"/>
                <c:pt idx="0">
                  <c:v>4.6300000000000001E-2</c:v>
                </c:pt>
                <c:pt idx="1">
                  <c:v>0.17979999999999999</c:v>
                </c:pt>
                <c:pt idx="2">
                  <c:v>1.1948000000000001</c:v>
                </c:pt>
                <c:pt idx="3">
                  <c:v>0.54400000000000004</c:v>
                </c:pt>
              </c:numCache>
            </c:numRef>
          </c:val>
        </c:ser>
        <c:ser>
          <c:idx val="2"/>
          <c:order val="2"/>
          <c:tx>
            <c:strRef>
              <c:f>Hoja4!$E$108</c:f>
              <c:strCache>
                <c:ptCount val="1"/>
                <c:pt idx="0">
                  <c:v>Año…2015</c:v>
                </c:pt>
              </c:strCache>
            </c:strRef>
          </c:tx>
          <c:spPr>
            <a:solidFill>
              <a:srgbClr val="333399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Hoja4!$F$104:$I$105</c:f>
              <c:strCache>
                <c:ptCount val="4"/>
                <c:pt idx="0">
                  <c:v>Hepatitis B</c:v>
                </c:pt>
                <c:pt idx="1">
                  <c:v>Triple Viral</c:v>
                </c:pt>
                <c:pt idx="2">
                  <c:v>Triple Bacteriana acelular refuerzo</c:v>
                </c:pt>
                <c:pt idx="3">
                  <c:v>Niñas HPV 3 dosis</c:v>
                </c:pt>
              </c:strCache>
            </c:strRef>
          </c:cat>
          <c:val>
            <c:numRef>
              <c:f>Hoja4!$F$108:$I$108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 formatCode="0%">
                  <c:v>1.26</c:v>
                </c:pt>
                <c:pt idx="3" formatCode="0%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084864"/>
        <c:axId val="90086784"/>
      </c:barChart>
      <c:catAx>
        <c:axId val="90084864"/>
        <c:scaling>
          <c:orientation val="minMax"/>
        </c:scaling>
        <c:delete val="0"/>
        <c:axPos val="b"/>
        <c:majorTickMark val="out"/>
        <c:minorTickMark val="none"/>
        <c:tickLblPos val="nextTo"/>
        <c:crossAx val="90086784"/>
        <c:crosses val="autoZero"/>
        <c:auto val="1"/>
        <c:lblAlgn val="ctr"/>
        <c:lblOffset val="100"/>
        <c:noMultiLvlLbl val="0"/>
      </c:catAx>
      <c:valAx>
        <c:axId val="9008678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90084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80280795246809"/>
          <c:y val="1.3891939617115661E-2"/>
          <c:w val="0.87919719204753188"/>
          <c:h val="0.55982690135413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Hoja5!$B$2:$B$3</c:f>
              <c:strCache>
                <c:ptCount val="1"/>
                <c:pt idx="0">
                  <c:v>Nacional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660779656254894E-2"/>
                  <c:y val="-1.4917571607280244E-2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9725238690934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727923710955895E-3"/>
                  <c:y val="-2.3877546416028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4862619345467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575974570318632E-3"/>
                  <c:y val="-2.4862619345467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151949140636731E-3"/>
                  <c:y val="-2.7348881280013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7.2879872851593702E-3"/>
                  <c:y val="-2.2376357410920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4575974570318632E-3"/>
                  <c:y val="-7.95918213867611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9151949140637265E-3"/>
                  <c:y val="-2.4862619345467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-1.7403833541826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5.830389828127453E-3"/>
                  <c:y val="-3.2321405149107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4575974570317563E-3"/>
                  <c:y val="-2.7348881280013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Hoja5!$A$4:$A$22</c:f>
              <c:strCache>
                <c:ptCount val="19"/>
                <c:pt idx="0">
                  <c:v>Salud general mala o regular </c:v>
                </c:pt>
                <c:pt idx="1">
                  <c:v>Actividad física baja* </c:v>
                </c:pt>
                <c:pt idx="2">
                  <c:v>Consumo de tabaco* </c:v>
                </c:pt>
                <c:pt idx="3">
                  <c:v>Exposición al humo de tabaco ajeno* </c:v>
                </c:pt>
                <c:pt idx="4">
                  <c:v>Salud general mala o regular </c:v>
                </c:pt>
                <c:pt idx="5">
                  <c:v>Alimentación % que come diariamente Verduras* </c:v>
                </c:pt>
                <c:pt idx="6">
                  <c:v>Siempre utiliza sal* </c:v>
                </c:pt>
                <c:pt idx="7">
                  <c:v>Sobrepeso (IMC &gt;25 y &lt;30) </c:v>
                </c:pt>
                <c:pt idx="8">
                  <c:v>Obesidad (IMC ≥30)* </c:v>
                </c:pt>
                <c:pt idx="9">
                  <c:v>Control de Presión Arterial en los últimos 2 años* </c:v>
                </c:pt>
                <c:pt idx="10">
                  <c:v>Prevalencia de presión arterial elevada </c:v>
                </c:pt>
                <c:pt idx="11">
                  <c:v>Control de colesterol (alguna vez)* </c:v>
                </c:pt>
                <c:pt idx="12">
                  <c:v>Colesterol elevado (Entre los que se midieron) </c:v>
                </c:pt>
                <c:pt idx="13">
                  <c:v>Control glucemia* </c:v>
                </c:pt>
                <c:pt idx="14">
                  <c:v>Diabetes(población total)* </c:v>
                </c:pt>
                <c:pt idx="15">
                  <c:v>Realización de PAP, 2 años (mujeres)* </c:v>
                </c:pt>
                <c:pt idx="16">
                  <c:v>Realización de Mamografía (mujeres &gt; 40 años)* </c:v>
                </c:pt>
                <c:pt idx="17">
                  <c:v>Consumo regular de riesgo de alcohol</c:v>
                </c:pt>
                <c:pt idx="18">
                  <c:v>Consumo episódico excesivo de alcohol</c:v>
                </c:pt>
              </c:strCache>
            </c:strRef>
          </c:cat>
          <c:val>
            <c:numRef>
              <c:f>Hoja5!$B$4:$B$22</c:f>
              <c:numCache>
                <c:formatCode>0.00%</c:formatCode>
                <c:ptCount val="19"/>
                <c:pt idx="0">
                  <c:v>0.192</c:v>
                </c:pt>
                <c:pt idx="1">
                  <c:v>0.54900000000000004</c:v>
                </c:pt>
                <c:pt idx="2">
                  <c:v>0.27100000000000002</c:v>
                </c:pt>
                <c:pt idx="3">
                  <c:v>0.40400000000000003</c:v>
                </c:pt>
                <c:pt idx="4">
                  <c:v>0.35699999999999998</c:v>
                </c:pt>
                <c:pt idx="5">
                  <c:v>0.376</c:v>
                </c:pt>
                <c:pt idx="6">
                  <c:v>0.253</c:v>
                </c:pt>
                <c:pt idx="7">
                  <c:v>0.35399999999999998</c:v>
                </c:pt>
                <c:pt idx="8">
                  <c:v>0.18</c:v>
                </c:pt>
                <c:pt idx="9">
                  <c:v>0.81399999999999995</c:v>
                </c:pt>
                <c:pt idx="10">
                  <c:v>0.34799999999999998</c:v>
                </c:pt>
                <c:pt idx="11">
                  <c:v>0.76600000000000001</c:v>
                </c:pt>
                <c:pt idx="12">
                  <c:v>0.29099999999999998</c:v>
                </c:pt>
                <c:pt idx="13">
                  <c:v>0.75700000000000001</c:v>
                </c:pt>
                <c:pt idx="14">
                  <c:v>9.6000000000000002E-2</c:v>
                </c:pt>
                <c:pt idx="15">
                  <c:v>0.60499999999999998</c:v>
                </c:pt>
                <c:pt idx="16">
                  <c:v>0.54200000000000004</c:v>
                </c:pt>
              </c:numCache>
            </c:numRef>
          </c:val>
        </c:ser>
        <c:ser>
          <c:idx val="1"/>
          <c:order val="1"/>
          <c:tx>
            <c:strRef>
              <c:f>Hoja5!$C$2:$C$3</c:f>
              <c:strCache>
                <c:ptCount val="1"/>
                <c:pt idx="0">
                  <c:v>PROVINCIA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509999348098145E-3"/>
                  <c:y val="1.6886835888766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661800486618006E-3"/>
                  <c:y val="1.8970189701896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30389828127453E-3"/>
                  <c:y val="2.0220944505459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575974570318632E-3"/>
                  <c:y val="7.4339231842946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931299644392128E-3"/>
                  <c:y val="9.69642154473215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8661948488735408E-3"/>
                  <c:y val="-1.0417437505750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4575974570318632E-3"/>
                  <c:y val="1.790108592873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1.084010840108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6.4882400648824008E-3"/>
                  <c:y val="1.3550135501355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7.2879872851593164E-3"/>
                  <c:y val="-5.8965519266572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8313506947345612E-2"/>
                  <c:y val="1.4221418265607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8.7455847421910732E-3"/>
                  <c:y val="2.48626193454670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1.9509999348098145E-3"/>
                  <c:y val="2.2376357410920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1.5069377048096584E-2"/>
                  <c:y val="1.4221418265607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Hoja5!$A$4:$A$22</c:f>
              <c:strCache>
                <c:ptCount val="19"/>
                <c:pt idx="0">
                  <c:v>Salud general mala o regular </c:v>
                </c:pt>
                <c:pt idx="1">
                  <c:v>Actividad física baja* </c:v>
                </c:pt>
                <c:pt idx="2">
                  <c:v>Consumo de tabaco* </c:v>
                </c:pt>
                <c:pt idx="3">
                  <c:v>Exposición al humo de tabaco ajeno* </c:v>
                </c:pt>
                <c:pt idx="4">
                  <c:v>Salud general mala o regular </c:v>
                </c:pt>
                <c:pt idx="5">
                  <c:v>Alimentación % que come diariamente Verduras* </c:v>
                </c:pt>
                <c:pt idx="6">
                  <c:v>Siempre utiliza sal* </c:v>
                </c:pt>
                <c:pt idx="7">
                  <c:v>Sobrepeso (IMC &gt;25 y &lt;30) </c:v>
                </c:pt>
                <c:pt idx="8">
                  <c:v>Obesidad (IMC ≥30)* </c:v>
                </c:pt>
                <c:pt idx="9">
                  <c:v>Control de Presión Arterial en los últimos 2 años* </c:v>
                </c:pt>
                <c:pt idx="10">
                  <c:v>Prevalencia de presión arterial elevada </c:v>
                </c:pt>
                <c:pt idx="11">
                  <c:v>Control de colesterol (alguna vez)* </c:v>
                </c:pt>
                <c:pt idx="12">
                  <c:v>Colesterol elevado (Entre los que se midieron) </c:v>
                </c:pt>
                <c:pt idx="13">
                  <c:v>Control glucemia* </c:v>
                </c:pt>
                <c:pt idx="14">
                  <c:v>Diabetes(población total)* </c:v>
                </c:pt>
                <c:pt idx="15">
                  <c:v>Realización de PAP, 2 años (mujeres)* </c:v>
                </c:pt>
                <c:pt idx="16">
                  <c:v>Realización de Mamografía (mujeres &gt; 40 años)* </c:v>
                </c:pt>
                <c:pt idx="17">
                  <c:v>Consumo regular de riesgo de alcohol</c:v>
                </c:pt>
                <c:pt idx="18">
                  <c:v>Consumo episódico excesivo de alcohol</c:v>
                </c:pt>
              </c:strCache>
            </c:strRef>
          </c:cat>
          <c:val>
            <c:numRef>
              <c:f>Hoja5!$C$4:$C$22</c:f>
              <c:numCache>
                <c:formatCode>0.00%</c:formatCode>
                <c:ptCount val="19"/>
                <c:pt idx="0">
                  <c:v>0.183</c:v>
                </c:pt>
                <c:pt idx="1">
                  <c:v>0.53600000000000003</c:v>
                </c:pt>
                <c:pt idx="2">
                  <c:v>0.26500000000000001</c:v>
                </c:pt>
                <c:pt idx="3">
                  <c:v>0.38900000000000001</c:v>
                </c:pt>
                <c:pt idx="4">
                  <c:v>0.34699999999999998</c:v>
                </c:pt>
                <c:pt idx="5">
                  <c:v>0.32300000000000001</c:v>
                </c:pt>
                <c:pt idx="6">
                  <c:v>0</c:v>
                </c:pt>
                <c:pt idx="7">
                  <c:v>0.33800000000000002</c:v>
                </c:pt>
                <c:pt idx="8">
                  <c:v>0.17599999999999999</c:v>
                </c:pt>
                <c:pt idx="9">
                  <c:v>0.79500000000000004</c:v>
                </c:pt>
                <c:pt idx="10">
                  <c:v>0.34</c:v>
                </c:pt>
                <c:pt idx="11">
                  <c:v>0</c:v>
                </c:pt>
                <c:pt idx="12">
                  <c:v>0.27600000000000002</c:v>
                </c:pt>
                <c:pt idx="13">
                  <c:v>0.76300000000000001</c:v>
                </c:pt>
                <c:pt idx="14">
                  <c:v>8.8999999999999996E-2</c:v>
                </c:pt>
                <c:pt idx="15">
                  <c:v>0.60699999999999998</c:v>
                </c:pt>
                <c:pt idx="16">
                  <c:v>0.53300000000000003</c:v>
                </c:pt>
                <c:pt idx="17" formatCode="General">
                  <c:v>0</c:v>
                </c:pt>
                <c:pt idx="18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821056"/>
        <c:axId val="139822592"/>
      </c:barChart>
      <c:catAx>
        <c:axId val="139821056"/>
        <c:scaling>
          <c:orientation val="minMax"/>
        </c:scaling>
        <c:delete val="0"/>
        <c:axPos val="b"/>
        <c:majorTickMark val="out"/>
        <c:minorTickMark val="none"/>
        <c:tickLblPos val="nextTo"/>
        <c:crossAx val="139822592"/>
        <c:crossesAt val="0"/>
        <c:auto val="1"/>
        <c:lblAlgn val="ctr"/>
        <c:lblOffset val="100"/>
        <c:noMultiLvlLbl val="0"/>
      </c:catAx>
      <c:valAx>
        <c:axId val="139822592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139821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42344422704181"/>
          <c:y val="0.77619806670507652"/>
          <c:w val="0.16083153295180241"/>
          <c:h val="0.2145415359665407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873527070377461E-2"/>
          <c:y val="4.8613676458180863E-2"/>
          <c:w val="0.93093991629424699"/>
          <c:h val="0.729560812346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Hoja6!$D$1:$D$2</c:f>
              <c:strCache>
                <c:ptCount val="1"/>
                <c:pt idx="0">
                  <c:v>AÑO: 2009 MASC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Hoja6!$A$3:$C$20</c:f>
              <c:strCache>
                <c:ptCount val="18"/>
                <c:pt idx="0">
                  <c:v>Tabaco </c:v>
                </c:pt>
                <c:pt idx="1">
                  <c:v>Alcohol </c:v>
                </c:pt>
                <c:pt idx="2">
                  <c:v>Tranquilizantes sin pm </c:v>
                </c:pt>
                <c:pt idx="3">
                  <c:v>Estimulantes sin pm </c:v>
                </c:pt>
                <c:pt idx="4">
                  <c:v>Solventes/inhalantes </c:v>
                </c:pt>
                <c:pt idx="5">
                  <c:v>Marihuana </c:v>
                </c:pt>
                <c:pt idx="6">
                  <c:v>Pasta base-paco </c:v>
                </c:pt>
                <c:pt idx="7">
                  <c:v>Cocaína </c:v>
                </c:pt>
                <c:pt idx="8">
                  <c:v>Heroína </c:v>
                </c:pt>
                <c:pt idx="9">
                  <c:v>Opio </c:v>
                </c:pt>
                <c:pt idx="10">
                  <c:v>Morfina </c:v>
                </c:pt>
                <c:pt idx="11">
                  <c:v>Alucinógenos </c:v>
                </c:pt>
                <c:pt idx="12">
                  <c:v>Hashis </c:v>
                </c:pt>
                <c:pt idx="13">
                  <c:v>Crack </c:v>
                </c:pt>
                <c:pt idx="14">
                  <c:v>Extasis </c:v>
                </c:pt>
                <c:pt idx="15">
                  <c:v>Ketamina </c:v>
                </c:pt>
                <c:pt idx="16">
                  <c:v>Popper </c:v>
                </c:pt>
                <c:pt idx="17">
                  <c:v>Otras drogas </c:v>
                </c:pt>
              </c:strCache>
            </c:strRef>
          </c:cat>
          <c:val>
            <c:numRef>
              <c:f>Hoja6!$D$3:$D$20</c:f>
              <c:numCache>
                <c:formatCode>General</c:formatCode>
                <c:ptCount val="18"/>
                <c:pt idx="0">
                  <c:v>47</c:v>
                </c:pt>
                <c:pt idx="1">
                  <c:v>76</c:v>
                </c:pt>
                <c:pt idx="2">
                  <c:v>8</c:v>
                </c:pt>
                <c:pt idx="3">
                  <c:v>5</c:v>
                </c:pt>
                <c:pt idx="4">
                  <c:v>6</c:v>
                </c:pt>
                <c:pt idx="5">
                  <c:v>18</c:v>
                </c:pt>
                <c:pt idx="6">
                  <c:v>3</c:v>
                </c:pt>
                <c:pt idx="7">
                  <c:v>7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2</c:v>
                </c:pt>
                <c:pt idx="16">
                  <c:v>3</c:v>
                </c:pt>
                <c:pt idx="17">
                  <c:v>2</c:v>
                </c:pt>
              </c:numCache>
            </c:numRef>
          </c:val>
        </c:ser>
        <c:ser>
          <c:idx val="1"/>
          <c:order val="1"/>
          <c:tx>
            <c:strRef>
              <c:f>Hoja6!$E$1:$E$2</c:f>
              <c:strCache>
                <c:ptCount val="1"/>
                <c:pt idx="0">
                  <c:v>AÑO: 2009 FEM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Hoja6!$A$3:$C$20</c:f>
              <c:strCache>
                <c:ptCount val="18"/>
                <c:pt idx="0">
                  <c:v>Tabaco </c:v>
                </c:pt>
                <c:pt idx="1">
                  <c:v>Alcohol </c:v>
                </c:pt>
                <c:pt idx="2">
                  <c:v>Tranquilizantes sin pm </c:v>
                </c:pt>
                <c:pt idx="3">
                  <c:v>Estimulantes sin pm </c:v>
                </c:pt>
                <c:pt idx="4">
                  <c:v>Solventes/inhalantes </c:v>
                </c:pt>
                <c:pt idx="5">
                  <c:v>Marihuana </c:v>
                </c:pt>
                <c:pt idx="6">
                  <c:v>Pasta base-paco </c:v>
                </c:pt>
                <c:pt idx="7">
                  <c:v>Cocaína </c:v>
                </c:pt>
                <c:pt idx="8">
                  <c:v>Heroína </c:v>
                </c:pt>
                <c:pt idx="9">
                  <c:v>Opio </c:v>
                </c:pt>
                <c:pt idx="10">
                  <c:v>Morfina </c:v>
                </c:pt>
                <c:pt idx="11">
                  <c:v>Alucinógenos </c:v>
                </c:pt>
                <c:pt idx="12">
                  <c:v>Hashis </c:v>
                </c:pt>
                <c:pt idx="13">
                  <c:v>Crack </c:v>
                </c:pt>
                <c:pt idx="14">
                  <c:v>Extasis </c:v>
                </c:pt>
                <c:pt idx="15">
                  <c:v>Ketamina </c:v>
                </c:pt>
                <c:pt idx="16">
                  <c:v>Popper </c:v>
                </c:pt>
                <c:pt idx="17">
                  <c:v>Otras drogas </c:v>
                </c:pt>
              </c:strCache>
            </c:strRef>
          </c:cat>
          <c:val>
            <c:numRef>
              <c:f>Hoja6!$E$3:$E$20</c:f>
              <c:numCache>
                <c:formatCode>General</c:formatCode>
                <c:ptCount val="18"/>
                <c:pt idx="0">
                  <c:v>48</c:v>
                </c:pt>
                <c:pt idx="1">
                  <c:v>74</c:v>
                </c:pt>
                <c:pt idx="2">
                  <c:v>8</c:v>
                </c:pt>
                <c:pt idx="3">
                  <c:v>4</c:v>
                </c:pt>
                <c:pt idx="4">
                  <c:v>3</c:v>
                </c:pt>
                <c:pt idx="5">
                  <c:v>9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0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</c:ser>
        <c:ser>
          <c:idx val="2"/>
          <c:order val="2"/>
          <c:tx>
            <c:strRef>
              <c:f>Hoja6!$F$1:$F$2</c:f>
              <c:strCache>
                <c:ptCount val="1"/>
                <c:pt idx="0">
                  <c:v>AÑO: 2011 MASC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5"/>
              <c:layout>
                <c:manualLayout>
                  <c:x val="6.0060060060060424E-3"/>
                  <c:y val="2.416918173469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Hoja6!$A$3:$C$20</c:f>
              <c:strCache>
                <c:ptCount val="18"/>
                <c:pt idx="0">
                  <c:v>Tabaco </c:v>
                </c:pt>
                <c:pt idx="1">
                  <c:v>Alcohol </c:v>
                </c:pt>
                <c:pt idx="2">
                  <c:v>Tranquilizantes sin pm </c:v>
                </c:pt>
                <c:pt idx="3">
                  <c:v>Estimulantes sin pm </c:v>
                </c:pt>
                <c:pt idx="4">
                  <c:v>Solventes/inhalantes </c:v>
                </c:pt>
                <c:pt idx="5">
                  <c:v>Marihuana </c:v>
                </c:pt>
                <c:pt idx="6">
                  <c:v>Pasta base-paco </c:v>
                </c:pt>
                <c:pt idx="7">
                  <c:v>Cocaína </c:v>
                </c:pt>
                <c:pt idx="8">
                  <c:v>Heroína </c:v>
                </c:pt>
                <c:pt idx="9">
                  <c:v>Opio </c:v>
                </c:pt>
                <c:pt idx="10">
                  <c:v>Morfina </c:v>
                </c:pt>
                <c:pt idx="11">
                  <c:v>Alucinógenos </c:v>
                </c:pt>
                <c:pt idx="12">
                  <c:v>Hashis </c:v>
                </c:pt>
                <c:pt idx="13">
                  <c:v>Crack </c:v>
                </c:pt>
                <c:pt idx="14">
                  <c:v>Extasis </c:v>
                </c:pt>
                <c:pt idx="15">
                  <c:v>Ketamina </c:v>
                </c:pt>
                <c:pt idx="16">
                  <c:v>Popper </c:v>
                </c:pt>
                <c:pt idx="17">
                  <c:v>Otras drogas </c:v>
                </c:pt>
              </c:strCache>
            </c:strRef>
          </c:cat>
          <c:val>
            <c:numRef>
              <c:f>Hoja6!$F$3:$F$20</c:f>
              <c:numCache>
                <c:formatCode>General</c:formatCode>
                <c:ptCount val="18"/>
                <c:pt idx="0">
                  <c:v>43</c:v>
                </c:pt>
                <c:pt idx="1">
                  <c:v>72</c:v>
                </c:pt>
                <c:pt idx="2">
                  <c:v>4</c:v>
                </c:pt>
                <c:pt idx="3">
                  <c:v>3</c:v>
                </c:pt>
                <c:pt idx="4">
                  <c:v>5</c:v>
                </c:pt>
                <c:pt idx="5">
                  <c:v>18</c:v>
                </c:pt>
                <c:pt idx="6">
                  <c:v>2</c:v>
                </c:pt>
                <c:pt idx="7">
                  <c:v>6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4</c:v>
                </c:pt>
                <c:pt idx="15">
                  <c:v>2</c:v>
                </c:pt>
                <c:pt idx="16">
                  <c:v>2</c:v>
                </c:pt>
                <c:pt idx="17">
                  <c:v>4</c:v>
                </c:pt>
              </c:numCache>
            </c:numRef>
          </c:val>
        </c:ser>
        <c:ser>
          <c:idx val="3"/>
          <c:order val="3"/>
          <c:tx>
            <c:strRef>
              <c:f>Hoja6!$G$1:$G$2</c:f>
              <c:strCache>
                <c:ptCount val="1"/>
                <c:pt idx="0">
                  <c:v>AÑO: 2011 FEM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40140140140140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Hoja6!$A$3:$C$20</c:f>
              <c:strCache>
                <c:ptCount val="18"/>
                <c:pt idx="0">
                  <c:v>Tabaco </c:v>
                </c:pt>
                <c:pt idx="1">
                  <c:v>Alcohol </c:v>
                </c:pt>
                <c:pt idx="2">
                  <c:v>Tranquilizantes sin pm </c:v>
                </c:pt>
                <c:pt idx="3">
                  <c:v>Estimulantes sin pm </c:v>
                </c:pt>
                <c:pt idx="4">
                  <c:v>Solventes/inhalantes </c:v>
                </c:pt>
                <c:pt idx="5">
                  <c:v>Marihuana </c:v>
                </c:pt>
                <c:pt idx="6">
                  <c:v>Pasta base-paco </c:v>
                </c:pt>
                <c:pt idx="7">
                  <c:v>Cocaína </c:v>
                </c:pt>
                <c:pt idx="8">
                  <c:v>Heroína </c:v>
                </c:pt>
                <c:pt idx="9">
                  <c:v>Opio </c:v>
                </c:pt>
                <c:pt idx="10">
                  <c:v>Morfina </c:v>
                </c:pt>
                <c:pt idx="11">
                  <c:v>Alucinógenos </c:v>
                </c:pt>
                <c:pt idx="12">
                  <c:v>Hashis </c:v>
                </c:pt>
                <c:pt idx="13">
                  <c:v>Crack </c:v>
                </c:pt>
                <c:pt idx="14">
                  <c:v>Extasis </c:v>
                </c:pt>
                <c:pt idx="15">
                  <c:v>Ketamina </c:v>
                </c:pt>
                <c:pt idx="16">
                  <c:v>Popper </c:v>
                </c:pt>
                <c:pt idx="17">
                  <c:v>Otras drogas </c:v>
                </c:pt>
              </c:strCache>
            </c:strRef>
          </c:cat>
          <c:val>
            <c:numRef>
              <c:f>Hoja6!$G$3:$G$20</c:f>
              <c:numCache>
                <c:formatCode>General</c:formatCode>
                <c:ptCount val="18"/>
                <c:pt idx="0">
                  <c:v>44</c:v>
                </c:pt>
                <c:pt idx="1">
                  <c:v>73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8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0</c:v>
                </c:pt>
                <c:pt idx="16">
                  <c:v>1</c:v>
                </c:pt>
                <c:pt idx="1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892608"/>
        <c:axId val="139894144"/>
      </c:barChart>
      <c:catAx>
        <c:axId val="139892608"/>
        <c:scaling>
          <c:orientation val="minMax"/>
        </c:scaling>
        <c:delete val="0"/>
        <c:axPos val="b"/>
        <c:majorTickMark val="out"/>
        <c:minorTickMark val="none"/>
        <c:tickLblPos val="nextTo"/>
        <c:crossAx val="139894144"/>
        <c:crosses val="autoZero"/>
        <c:auto val="1"/>
        <c:lblAlgn val="ctr"/>
        <c:lblOffset val="100"/>
        <c:noMultiLvlLbl val="0"/>
      </c:catAx>
      <c:valAx>
        <c:axId val="139894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892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11655546077984"/>
          <c:y val="0.34856915807871536"/>
          <c:w val="0.2146898737605831"/>
          <c:h val="0.2358936146929481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Hoja7!$A$7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DAEDEF">
                <a:lumMod val="9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7.376671277086214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753342554172429E-2"/>
                  <c:y val="-6.15147796523639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Hoja7!$B$1:$S$5</c:f>
              <c:strCache>
                <c:ptCount val="9"/>
                <c:pt idx="0">
                  <c:v>0/1</c:v>
                </c:pt>
                <c:pt idx="1">
                  <c:v>&gt;1/4 años</c:v>
                </c:pt>
                <c:pt idx="2">
                  <c:v>5/9 años</c:v>
                </c:pt>
                <c:pt idx="3">
                  <c:v>10/19 años</c:v>
                </c:pt>
                <c:pt idx="4">
                  <c:v>20/29 años</c:v>
                </c:pt>
                <c:pt idx="5">
                  <c:v>30/3 9 años</c:v>
                </c:pt>
                <c:pt idx="6">
                  <c:v>40/49</c:v>
                </c:pt>
                <c:pt idx="7">
                  <c:v>50/59</c:v>
                </c:pt>
                <c:pt idx="8">
                  <c:v>&gt;A 60 años</c:v>
                </c:pt>
              </c:strCache>
            </c:strRef>
          </c:cat>
          <c:val>
            <c:numRef>
              <c:f>Hoja7!$B$7:$S$7</c:f>
              <c:numCache>
                <c:formatCode>General</c:formatCode>
                <c:ptCount val="9"/>
                <c:pt idx="0">
                  <c:v>2367</c:v>
                </c:pt>
                <c:pt idx="1">
                  <c:v>4372</c:v>
                </c:pt>
                <c:pt idx="2">
                  <c:v>4175</c:v>
                </c:pt>
                <c:pt idx="3">
                  <c:v>3644</c:v>
                </c:pt>
                <c:pt idx="4">
                  <c:v>1552</c:v>
                </c:pt>
                <c:pt idx="5">
                  <c:v>1227</c:v>
                </c:pt>
                <c:pt idx="6">
                  <c:v>906</c:v>
                </c:pt>
                <c:pt idx="7">
                  <c:v>1022</c:v>
                </c:pt>
                <c:pt idx="8">
                  <c:v>1354</c:v>
                </c:pt>
              </c:numCache>
            </c:numRef>
          </c:val>
        </c:ser>
        <c:ser>
          <c:idx val="2"/>
          <c:order val="1"/>
          <c:tx>
            <c:strRef>
              <c:f>Hoja7!$A$8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333399"/>
            </a:solidFill>
          </c:spPr>
          <c:invertIfNegative val="0"/>
          <c:dLbls>
            <c:dLbl>
              <c:idx val="0"/>
              <c:layout>
                <c:manualLayout>
                  <c:x val="1.6597510373443983E-2"/>
                  <c:y val="1.2302955930472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065006915629323E-2"/>
                  <c:y val="1.5378694913090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208390963577688E-3"/>
                  <c:y val="3.6908867791418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Hoja7!$B$1:$S$5</c:f>
              <c:strCache>
                <c:ptCount val="9"/>
                <c:pt idx="0">
                  <c:v>0/1</c:v>
                </c:pt>
                <c:pt idx="1">
                  <c:v>&gt;1/4 años</c:v>
                </c:pt>
                <c:pt idx="2">
                  <c:v>5/9 años</c:v>
                </c:pt>
                <c:pt idx="3">
                  <c:v>10/19 años</c:v>
                </c:pt>
                <c:pt idx="4">
                  <c:v>20/29 años</c:v>
                </c:pt>
                <c:pt idx="5">
                  <c:v>30/3 9 años</c:v>
                </c:pt>
                <c:pt idx="6">
                  <c:v>40/49</c:v>
                </c:pt>
                <c:pt idx="7">
                  <c:v>50/59</c:v>
                </c:pt>
                <c:pt idx="8">
                  <c:v>&gt;A 60 años</c:v>
                </c:pt>
              </c:strCache>
            </c:strRef>
          </c:cat>
          <c:val>
            <c:numRef>
              <c:f>Hoja7!$B$8:$S$8</c:f>
              <c:numCache>
                <c:formatCode>General</c:formatCode>
                <c:ptCount val="9"/>
                <c:pt idx="0">
                  <c:v>2446</c:v>
                </c:pt>
                <c:pt idx="1">
                  <c:v>4404</c:v>
                </c:pt>
                <c:pt idx="2">
                  <c:v>3747</c:v>
                </c:pt>
                <c:pt idx="3">
                  <c:v>7009</c:v>
                </c:pt>
                <c:pt idx="4">
                  <c:v>10749</c:v>
                </c:pt>
                <c:pt idx="5">
                  <c:v>6746</c:v>
                </c:pt>
                <c:pt idx="6">
                  <c:v>3990</c:v>
                </c:pt>
                <c:pt idx="7">
                  <c:v>2717</c:v>
                </c:pt>
                <c:pt idx="8">
                  <c:v>2269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axId val="152920064"/>
        <c:axId val="152921984"/>
      </c:barChart>
      <c:catAx>
        <c:axId val="152920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52921984"/>
        <c:crosses val="autoZero"/>
        <c:auto val="1"/>
        <c:lblAlgn val="ctr"/>
        <c:lblOffset val="100"/>
        <c:noMultiLvlLbl val="0"/>
      </c:catAx>
      <c:valAx>
        <c:axId val="152921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920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Hoja8!$B$1</c:f>
              <c:strCache>
                <c:ptCount val="1"/>
                <c:pt idx="0">
                  <c:v>Año 2013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Hoja8!$A$2:$A$8</c:f>
              <c:strCache>
                <c:ptCount val="7"/>
                <c:pt idx="0">
                  <c:v>Inmunoprevenibles Varicela</c:v>
                </c:pt>
                <c:pt idx="1">
                  <c:v>Gastroentericas</c:v>
                </c:pt>
                <c:pt idx="2">
                  <c:v>Vectoriales</c:v>
                </c:pt>
                <c:pt idx="3">
                  <c:v>  Accidentes del hogar</c:v>
                </c:pt>
                <c:pt idx="4">
                  <c:v>                                              Accidentes viales</c:v>
                </c:pt>
                <c:pt idx="5">
                  <c:v>                                              Accidentes sin especificar</c:v>
                </c:pt>
                <c:pt idx="6">
                  <c:v>Otros eventos (Brotes)</c:v>
                </c:pt>
              </c:strCache>
            </c:strRef>
          </c:cat>
          <c:val>
            <c:numRef>
              <c:f>Hoja8!$B$2:$B$8</c:f>
              <c:numCache>
                <c:formatCode>General</c:formatCode>
                <c:ptCount val="7"/>
                <c:pt idx="0">
                  <c:v>108</c:v>
                </c:pt>
                <c:pt idx="1">
                  <c:v>282</c:v>
                </c:pt>
                <c:pt idx="2">
                  <c:v>0</c:v>
                </c:pt>
                <c:pt idx="3">
                  <c:v>1214</c:v>
                </c:pt>
                <c:pt idx="4">
                  <c:v>535</c:v>
                </c:pt>
                <c:pt idx="5">
                  <c:v>376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Hoja8!$C$1</c:f>
              <c:strCache>
                <c:ptCount val="1"/>
                <c:pt idx="0">
                  <c:v>Año 2015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Hoja8!$A$2:$A$8</c:f>
              <c:strCache>
                <c:ptCount val="7"/>
                <c:pt idx="0">
                  <c:v>Inmunoprevenibles Varicela</c:v>
                </c:pt>
                <c:pt idx="1">
                  <c:v>Gastroentericas</c:v>
                </c:pt>
                <c:pt idx="2">
                  <c:v>Vectoriales</c:v>
                </c:pt>
                <c:pt idx="3">
                  <c:v>  Accidentes del hogar</c:v>
                </c:pt>
                <c:pt idx="4">
                  <c:v>                                              Accidentes viales</c:v>
                </c:pt>
                <c:pt idx="5">
                  <c:v>                                              Accidentes sin especificar</c:v>
                </c:pt>
                <c:pt idx="6">
                  <c:v>Otros eventos (Brotes)</c:v>
                </c:pt>
              </c:strCache>
            </c:strRef>
          </c:cat>
          <c:val>
            <c:numRef>
              <c:f>Hoja8!$C$2:$C$8</c:f>
              <c:numCache>
                <c:formatCode>General</c:formatCode>
                <c:ptCount val="7"/>
                <c:pt idx="0">
                  <c:v>34</c:v>
                </c:pt>
                <c:pt idx="1">
                  <c:v>137</c:v>
                </c:pt>
                <c:pt idx="2">
                  <c:v>0</c:v>
                </c:pt>
                <c:pt idx="3">
                  <c:v>96</c:v>
                </c:pt>
                <c:pt idx="4">
                  <c:v>14</c:v>
                </c:pt>
                <c:pt idx="5">
                  <c:v>14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478912"/>
        <c:axId val="139480448"/>
      </c:barChart>
      <c:catAx>
        <c:axId val="139478912"/>
        <c:scaling>
          <c:orientation val="minMax"/>
        </c:scaling>
        <c:delete val="0"/>
        <c:axPos val="b"/>
        <c:majorTickMark val="out"/>
        <c:minorTickMark val="none"/>
        <c:tickLblPos val="nextTo"/>
        <c:crossAx val="139480448"/>
        <c:crosses val="autoZero"/>
        <c:auto val="1"/>
        <c:lblAlgn val="ctr"/>
        <c:lblOffset val="100"/>
        <c:noMultiLvlLbl val="0"/>
      </c:catAx>
      <c:valAx>
        <c:axId val="139480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478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0.25642</cdr:x>
      <cdr:y>0.01577</cdr:y>
    </cdr:from>
    <cdr:to>
      <cdr:x>0.6911</cdr:x>
      <cdr:y>0.12209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933013" y="51668"/>
          <a:ext cx="1581587" cy="348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1100"/>
            <a:t>NIÑOS DE 11 AÑOS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93" cy="49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82" tIns="47791" rIns="95582" bIns="47791" numCol="1" anchor="t" anchorCtr="0" compatLnSpc="1">
            <a:prstTxWarp prst="textNoShape">
              <a:avLst/>
            </a:prstTxWarp>
          </a:bodyPr>
          <a:lstStyle>
            <a:lvl1pPr defTabSz="956443">
              <a:defRPr sz="13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815" y="0"/>
            <a:ext cx="2945293" cy="49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82" tIns="47791" rIns="95582" bIns="47791" numCol="1" anchor="t" anchorCtr="0" compatLnSpc="1">
            <a:prstTxWarp prst="textNoShape">
              <a:avLst/>
            </a:prstTxWarp>
          </a:bodyPr>
          <a:lstStyle>
            <a:lvl1pPr algn="r" defTabSz="956443">
              <a:defRPr sz="13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4" y="4717100"/>
            <a:ext cx="5437827" cy="44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82" tIns="47791" rIns="95582" bIns="477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628"/>
            <a:ext cx="2945293" cy="49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82" tIns="47791" rIns="95582" bIns="47791" numCol="1" anchor="b" anchorCtr="0" compatLnSpc="1">
            <a:prstTxWarp prst="textNoShape">
              <a:avLst/>
            </a:prstTxWarp>
          </a:bodyPr>
          <a:lstStyle>
            <a:lvl1pPr defTabSz="956443">
              <a:defRPr sz="13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815" y="9432628"/>
            <a:ext cx="2945293" cy="49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82" tIns="47791" rIns="95582" bIns="47791" numCol="1" anchor="b" anchorCtr="0" compatLnSpc="1">
            <a:prstTxWarp prst="textNoShape">
              <a:avLst/>
            </a:prstTxWarp>
          </a:bodyPr>
          <a:lstStyle>
            <a:lvl1pPr algn="r" defTabSz="956443">
              <a:defRPr sz="1300"/>
            </a:lvl1pPr>
          </a:lstStyle>
          <a:p>
            <a:pPr>
              <a:defRPr/>
            </a:pPr>
            <a:fld id="{7D92D56B-8B4B-4DFF-9B28-DE21436E885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731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2D56B-8B4B-4DFF-9B28-DE21436E8855}" type="slidenum">
              <a:rPr lang="es-ES_tradnl" smtClean="0"/>
              <a:pPr>
                <a:defRPr/>
              </a:pPr>
              <a:t>2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2D56B-8B4B-4DFF-9B28-DE21436E8855}" type="slidenum">
              <a:rPr lang="es-ES_tradnl" smtClean="0"/>
              <a:pPr>
                <a:defRPr/>
              </a:pPr>
              <a:t>3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2D56B-8B4B-4DFF-9B28-DE21436E8855}" type="slidenum">
              <a:rPr lang="es-ES_tradnl" smtClean="0"/>
              <a:pPr>
                <a:defRPr/>
              </a:pPr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65701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2D56B-8B4B-4DFF-9B28-DE21436E8855}" type="slidenum">
              <a:rPr lang="es-ES_tradnl" smtClean="0"/>
              <a:pPr>
                <a:defRPr/>
              </a:pPr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8585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2D56B-8B4B-4DFF-9B28-DE21436E8855}" type="slidenum">
              <a:rPr lang="es-ES_tradnl" smtClean="0"/>
              <a:pPr>
                <a:defRPr/>
              </a:pPr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0901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2D56B-8B4B-4DFF-9B28-DE21436E8855}" type="slidenum">
              <a:rPr lang="es-ES_tradnl" smtClean="0"/>
              <a:pPr>
                <a:defRPr/>
              </a:pPr>
              <a:t>31</a:t>
            </a:fld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4A930-7D1B-4A8D-9E2B-94265CAC45AD}" type="slidenum">
              <a:rPr lang="es-ES_tradnl" smtClean="0"/>
              <a:pPr>
                <a:defRPr/>
              </a:pPr>
              <a:t>43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9122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4A930-7D1B-4A8D-9E2B-94265CAC45AD}" type="slidenum">
              <a:rPr lang="es-ES_tradnl" smtClean="0"/>
              <a:pPr>
                <a:defRPr/>
              </a:pPr>
              <a:t>57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38368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19B1C-09AE-4AA7-8A99-EA6AF20B409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F6AA2-4067-412F-9199-A2E3BE91C8B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B33F1-870A-4162-BEAE-C8B5CF774D2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A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6E1EB-45FC-4D45-97FE-B517DD52DE5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2A7A7-C991-4192-A862-40E4F300E3D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165E-FBC8-46C4-8168-224A94991C7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685D5-29B7-4198-9D59-042A844CD34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57442-A27A-43B1-8C65-FF6F0EB79AA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127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3BCAF-EDA4-40A2-9D04-7EC6906B1B9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43DEE-188F-45C3-A511-491A5F96ACE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9B47F-88F6-4F0F-BD92-0DF1E63BBDE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AAC90-2B41-4A97-A16A-DAA3FD78203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6A012-FC4F-48ED-B18E-CCAC08679C5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B228D-0A2B-4D95-92FD-5789A72FBDE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C8A04-BB72-44A0-BA86-CC8E14063C9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9EF0C-5A66-4FE3-B8A1-93886D4C4A7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A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AR" smtClean="0"/>
              <a:t>Haga clic para modificar el estilo de texto del patrón</a:t>
            </a:r>
          </a:p>
          <a:p>
            <a:pPr lvl="1"/>
            <a:r>
              <a:rPr lang="es-ES_tradnl" altLang="es-AR" smtClean="0"/>
              <a:t>Segundo nivel</a:t>
            </a:r>
          </a:p>
          <a:p>
            <a:pPr lvl="2"/>
            <a:r>
              <a:rPr lang="es-ES_tradnl" altLang="es-AR" smtClean="0"/>
              <a:t>Tercer nivel</a:t>
            </a:r>
          </a:p>
          <a:p>
            <a:pPr lvl="3"/>
            <a:r>
              <a:rPr lang="es-ES_tradnl" altLang="es-AR" smtClean="0"/>
              <a:t>Cuarto nivel</a:t>
            </a:r>
          </a:p>
          <a:p>
            <a:pPr lvl="4"/>
            <a:r>
              <a:rPr lang="es-ES_tradnl" altLang="es-A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7AEE18E-B060-47B9-8F12-54312072A36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3BCAF-EDA4-40A2-9D04-7EC6906B1B99}" type="slidenum">
              <a:rPr lang="es-ES_tradnl" smtClean="0"/>
              <a:pPr>
                <a:defRPr/>
              </a:pPr>
              <a:t>1</a:t>
            </a:fld>
            <a:endParaRPr lang="es-ES_trad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8" y="311728"/>
            <a:ext cx="8353545" cy="623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434274" y="2240003"/>
            <a:ext cx="53706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779912" y="248650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2015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3508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7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7739E6-3AEA-4146-BA12-B75BBED84A63}" type="slidenum">
              <a:rPr lang="es-ES_tradnl" altLang="es-AR" smtClean="0"/>
              <a:pPr/>
              <a:t>10</a:t>
            </a:fld>
            <a:endParaRPr lang="es-ES_tradnl" altLang="es-AR" smtClean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097736"/>
              </p:ext>
            </p:extLst>
          </p:nvPr>
        </p:nvGraphicFramePr>
        <p:xfrm>
          <a:off x="611188" y="1196975"/>
          <a:ext cx="8208962" cy="4356100"/>
        </p:xfrm>
        <a:graphic>
          <a:graphicData uri="http://schemas.openxmlformats.org/drawingml/2006/table">
            <a:tbl>
              <a:tblPr/>
              <a:tblGrid>
                <a:gridCol w="2389068"/>
                <a:gridCol w="1952960"/>
                <a:gridCol w="1874987"/>
                <a:gridCol w="1991947"/>
              </a:tblGrid>
              <a:tr h="623615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EDADES</a:t>
                      </a:r>
                      <a:endParaRPr lang="es-AR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Niños de 5/ 6 años de Edad (Ingreso escolar)</a:t>
                      </a:r>
                      <a:endParaRPr lang="es-AR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de vacunados </a:t>
                      </a:r>
                      <a:endParaRPr lang="es-AR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7443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</a:t>
                      </a:r>
                      <a:r>
                        <a:rPr lang="es-ES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Vacunas</a:t>
                      </a:r>
                      <a:endParaRPr lang="es-AR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S" sz="16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Coberturas</a:t>
                      </a:r>
                      <a:endParaRPr lang="es-AR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Refuerzo de Sabin</a:t>
                      </a:r>
                      <a:endParaRPr lang="es-AR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2ª Dosis de Triple Viral</a:t>
                      </a:r>
                      <a:endParaRPr lang="es-AR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2ª Refuerzo de Triple Bacteriana DPT</a:t>
                      </a:r>
                      <a:endParaRPr lang="es-AR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960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Año…2013</a:t>
                      </a:r>
                      <a:endParaRPr lang="es-AR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106.8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106.4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108.28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0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Año…2014</a:t>
                      </a:r>
                      <a:endParaRPr lang="es-AR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117,93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113,10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Año…2015</a:t>
                      </a:r>
                      <a:endParaRPr lang="es-AR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AR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137,8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128,2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126,3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539552" y="5661248"/>
            <a:ext cx="7704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dirty="0" smtClean="0"/>
              <a:t>Fuente: Programa de inmunizaciones , RS XI - 2015</a:t>
            </a:r>
            <a:endParaRPr lang="es-ES_tradnl" altLang="es-A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9" y="607645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2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20080"/>
          </a:xfrm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es-ES_tradnl" altLang="es-AR" sz="3600" b="1" dirty="0" smtClean="0">
                <a:solidFill>
                  <a:schemeClr val="tx1"/>
                </a:solidFill>
              </a:rPr>
              <a:t>Inmunizaciones</a:t>
            </a:r>
            <a:r>
              <a:rPr lang="es-ES_tradnl" altLang="es-AR" b="1" dirty="0" smtClean="0">
                <a:solidFill>
                  <a:schemeClr val="tx1"/>
                </a:solidFill>
              </a:rPr>
              <a:t/>
            </a:r>
            <a:br>
              <a:rPr lang="es-ES_tradnl" altLang="es-AR" b="1" dirty="0" smtClean="0">
                <a:solidFill>
                  <a:schemeClr val="tx1"/>
                </a:solidFill>
              </a:rPr>
            </a:br>
            <a:r>
              <a:rPr lang="es-ES" altLang="es-AR" sz="1800" b="1" dirty="0" smtClean="0">
                <a:solidFill>
                  <a:schemeClr val="tx1"/>
                </a:solidFill>
              </a:rPr>
              <a:t>Niños </a:t>
            </a:r>
            <a:r>
              <a:rPr lang="es-ES" altLang="es-AR" sz="1800" b="1" dirty="0">
                <a:solidFill>
                  <a:schemeClr val="tx1"/>
                </a:solidFill>
              </a:rPr>
              <a:t>de 5/ 6 años de Edad (Ingreso escolar)</a:t>
            </a:r>
            <a:endParaRPr lang="es-ES" sz="1800" dirty="0">
              <a:solidFill>
                <a:schemeClr val="tx1"/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0790" y="5589240"/>
            <a:ext cx="9038498" cy="36988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dirty="0"/>
              <a:t>Fuente: Programa de inmunizaciones . RS XI </a:t>
            </a:r>
          </a:p>
        </p:txBody>
      </p:sp>
      <p:graphicFrame>
        <p:nvGraphicFramePr>
          <p:cNvPr id="5" name="1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175885"/>
              </p:ext>
            </p:extLst>
          </p:nvPr>
        </p:nvGraphicFramePr>
        <p:xfrm>
          <a:off x="1259632" y="1124744"/>
          <a:ext cx="691276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2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48072"/>
          </a:xfrm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es-ES_tradnl" altLang="es-AR" sz="3600" b="1" dirty="0" smtClean="0">
                <a:solidFill>
                  <a:schemeClr val="tx1"/>
                </a:solidFill>
              </a:rPr>
              <a:t>Inmunizaciones</a:t>
            </a:r>
            <a:r>
              <a:rPr lang="es-ES_tradnl" altLang="es-AR" b="1" dirty="0" smtClean="0">
                <a:solidFill>
                  <a:schemeClr val="tx1"/>
                </a:solidFill>
              </a:rPr>
              <a:t/>
            </a:r>
            <a:br>
              <a:rPr lang="es-ES_tradnl" altLang="es-AR" b="1" dirty="0" smtClean="0">
                <a:solidFill>
                  <a:schemeClr val="tx1"/>
                </a:solidFill>
              </a:rPr>
            </a:br>
            <a:r>
              <a:rPr lang="es-ES" altLang="es-AR" sz="1800" b="1" dirty="0" smtClean="0">
                <a:solidFill>
                  <a:schemeClr val="tx1"/>
                </a:solidFill>
              </a:rPr>
              <a:t>Niños </a:t>
            </a:r>
            <a:r>
              <a:rPr lang="es-ES" altLang="es-AR" sz="1800" b="1" dirty="0">
                <a:solidFill>
                  <a:schemeClr val="tx1"/>
                </a:solidFill>
              </a:rPr>
              <a:t>de 5/ 6 años de Edad (Ingreso escolar)</a:t>
            </a:r>
            <a:endParaRPr lang="es-ES" sz="1800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9" y="607645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8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2BDEE6-5429-4FAC-AB4D-19DC9446AA65}" type="slidenum">
              <a:rPr lang="es-ES_tradnl" altLang="es-AR" smtClean="0"/>
              <a:pPr/>
              <a:t>12</a:t>
            </a:fld>
            <a:endParaRPr lang="es-ES_tradnl" altLang="es-AR" smtClean="0"/>
          </a:p>
        </p:txBody>
      </p:sp>
      <p:sp>
        <p:nvSpPr>
          <p:cNvPr id="7172" name="Text Box 32"/>
          <p:cNvSpPr txBox="1">
            <a:spLocks noChangeArrowheads="1"/>
          </p:cNvSpPr>
          <p:nvPr/>
        </p:nvSpPr>
        <p:spPr bwMode="auto">
          <a:xfrm>
            <a:off x="395536" y="5805264"/>
            <a:ext cx="7704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dirty="0" smtClean="0"/>
              <a:t>Fuente: Programa de inmunizaciones . RS XI - 2015</a:t>
            </a:r>
            <a:endParaRPr lang="es-ES_tradnl" altLang="es-AR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258617"/>
              </p:ext>
            </p:extLst>
          </p:nvPr>
        </p:nvGraphicFramePr>
        <p:xfrm>
          <a:off x="468313" y="1412875"/>
          <a:ext cx="8135937" cy="4320381"/>
        </p:xfrm>
        <a:graphic>
          <a:graphicData uri="http://schemas.openxmlformats.org/drawingml/2006/table">
            <a:tbl>
              <a:tblPr/>
              <a:tblGrid>
                <a:gridCol w="2096437"/>
                <a:gridCol w="1599511"/>
                <a:gridCol w="1468314"/>
                <a:gridCol w="1428776"/>
                <a:gridCol w="1542899"/>
              </a:tblGrid>
              <a:tr h="336069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EDADES</a:t>
                      </a:r>
                      <a:endParaRPr lang="es-AR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Niños de 11 años </a:t>
                      </a:r>
                      <a:endParaRPr lang="es-AR" sz="160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17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</a:t>
                      </a:r>
                      <a:r>
                        <a:rPr lang="es-ES" sz="1600" b="1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s-ES" sz="1600" b="1" baseline="0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Vacunas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S" sz="1600" b="1" baseline="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S" sz="1600" b="1" baseline="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AR" sz="1600" b="1" baseline="0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Coberturas</a:t>
                      </a:r>
                      <a:endParaRPr lang="es-ES" sz="1600" b="1" baseline="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Hepatitis B</a:t>
                      </a:r>
                      <a:endParaRPr lang="es-AR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Iniciar o completar esquema</a:t>
                      </a:r>
                      <a:endParaRPr lang="es-AR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Triple Viral</a:t>
                      </a:r>
                      <a:endParaRPr lang="es-AR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Iniciar o completar esquema</a:t>
                      </a:r>
                      <a:endParaRPr lang="es-AR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Triple Bacteriana </a:t>
                      </a:r>
                      <a:r>
                        <a:rPr lang="es-ES" sz="1600" dirty="0" err="1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acelular</a:t>
                      </a:r>
                      <a:endParaRPr lang="es-AR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Refuerzo</a:t>
                      </a:r>
                      <a:endParaRPr lang="es-AR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Niñas HPV</a:t>
                      </a:r>
                      <a:endParaRPr lang="es-AR" sz="160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dosis</a:t>
                      </a:r>
                      <a:endParaRPr lang="es-AR" sz="160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1042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Año…2013</a:t>
                      </a:r>
                      <a:endParaRPr lang="es-AR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10.55</a:t>
                      </a:r>
                      <a:endParaRPr lang="es-ES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26.59</a:t>
                      </a:r>
                      <a:endParaRPr lang="es-ES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25.3</a:t>
                      </a:r>
                      <a:endParaRPr lang="es-ES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24.44</a:t>
                      </a:r>
                      <a:endParaRPr lang="es-ES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Año…2014</a:t>
                      </a:r>
                      <a:endParaRPr lang="es-AR" sz="16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4,63</a:t>
                      </a:r>
                      <a:endParaRPr lang="es-ES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17,98</a:t>
                      </a:r>
                      <a:endParaRPr lang="es-ES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119,48</a:t>
                      </a:r>
                      <a:endParaRPr lang="es-ES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54,4</a:t>
                      </a:r>
                      <a:endParaRPr lang="es-ES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8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AR" sz="16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Año…2015</a:t>
                      </a:r>
                      <a:endParaRPr lang="es-AR" sz="16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s/d</a:t>
                      </a:r>
                      <a:endParaRPr lang="es-ES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s/d</a:t>
                      </a:r>
                      <a:endParaRPr lang="es-ES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126</a:t>
                      </a:r>
                      <a:endParaRPr lang="es-ES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S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27" y="6171977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7 Título"/>
          <p:cNvSpPr txBox="1">
            <a:spLocks/>
          </p:cNvSpPr>
          <p:nvPr/>
        </p:nvSpPr>
        <p:spPr bwMode="auto">
          <a:xfrm>
            <a:off x="0" y="404664"/>
            <a:ext cx="9144000" cy="56207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s-ES_tradnl" altLang="es-AR" sz="3200" b="1" dirty="0" smtClean="0">
                <a:solidFill>
                  <a:schemeClr val="tx1"/>
                </a:solidFill>
              </a:rPr>
              <a:t>Inmunizaciones</a:t>
            </a:r>
            <a:endParaRPr lang="es-ES" sz="3200" dirty="0">
              <a:solidFill>
                <a:schemeClr val="tx1"/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62074"/>
          </a:xfrm>
          <a:ln w="38100">
            <a:noFill/>
          </a:ln>
        </p:spPr>
        <p:txBody>
          <a:bodyPr/>
          <a:lstStyle/>
          <a:p>
            <a:r>
              <a:rPr lang="es-ES_tradnl" altLang="es-AR" sz="3200" b="1" dirty="0">
                <a:solidFill>
                  <a:schemeClr val="tx1"/>
                </a:solidFill>
              </a:rPr>
              <a:t>Inmunizaciones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9B47F-88F6-4F0F-BD92-0DF1E63BBDE1}" type="slidenum">
              <a:rPr lang="es-ES_tradnl" smtClean="0"/>
              <a:pPr>
                <a:defRPr/>
              </a:pPr>
              <a:t>13</a:t>
            </a:fld>
            <a:endParaRPr lang="es-ES_tradnl"/>
          </a:p>
        </p:txBody>
      </p:sp>
      <p:graphicFrame>
        <p:nvGraphicFramePr>
          <p:cNvPr id="10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559262"/>
              </p:ext>
            </p:extLst>
          </p:nvPr>
        </p:nvGraphicFramePr>
        <p:xfrm>
          <a:off x="827584" y="1308100"/>
          <a:ext cx="784887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27" y="6171977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395536" y="5805264"/>
            <a:ext cx="7704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dirty="0" smtClean="0"/>
              <a:t>Fuente: Programa de inmunizaciones . RS XI - 2015</a:t>
            </a:r>
            <a:endParaRPr lang="es-ES_tradnl" altLang="es-AR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9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 sz="quarter"/>
          </p:nvPr>
        </p:nvSpPr>
        <p:spPr>
          <a:xfrm>
            <a:off x="0" y="188640"/>
            <a:ext cx="9144000" cy="576064"/>
          </a:xfrm>
          <a:ln w="38100">
            <a:noFill/>
          </a:ln>
        </p:spPr>
        <p:txBody>
          <a:bodyPr/>
          <a:lstStyle/>
          <a:p>
            <a:pPr marL="342900" indent="-342900" algn="just" eaLnBrk="1" hangingPunct="1">
              <a:lnSpc>
                <a:spcPct val="115000"/>
              </a:lnSpc>
            </a:pPr>
            <a:r>
              <a:rPr lang="es-ES" altLang="es-AR" sz="2000" b="1" dirty="0" smtClean="0">
                <a:solidFill>
                  <a:schemeClr val="tx1"/>
                </a:solidFill>
                <a:latin typeface="FrnkGothITC Bk BT"/>
                <a:cs typeface="Times New Roman" pitchFamily="18" charset="0"/>
              </a:rPr>
              <a:t/>
            </a:r>
            <a:br>
              <a:rPr lang="es-ES" altLang="es-AR" sz="2000" b="1" dirty="0" smtClean="0">
                <a:solidFill>
                  <a:schemeClr val="tx1"/>
                </a:solidFill>
                <a:latin typeface="FrnkGothITC Bk BT"/>
                <a:cs typeface="Times New Roman" pitchFamily="18" charset="0"/>
              </a:rPr>
            </a:br>
            <a:r>
              <a:rPr lang="es-ES" altLang="es-AR" sz="2000" b="1" dirty="0" smtClean="0">
                <a:solidFill>
                  <a:schemeClr val="tx1"/>
                </a:solidFill>
                <a:latin typeface="FrnkGothITC Bk BT"/>
                <a:cs typeface="Times New Roman" pitchFamily="18" charset="0"/>
              </a:rPr>
              <a:t>SITUACIONES </a:t>
            </a:r>
            <a:r>
              <a:rPr lang="es-ES" altLang="es-AR" sz="2000" b="1" dirty="0" smtClean="0">
                <a:solidFill>
                  <a:schemeClr val="tx1"/>
                </a:solidFill>
                <a:latin typeface="FrnkGothITC Bk BT"/>
                <a:cs typeface="Times New Roman" pitchFamily="18" charset="0"/>
              </a:rPr>
              <a:t>DE RIESGO </a:t>
            </a:r>
            <a:r>
              <a:rPr lang="es-ES" altLang="es-AR" sz="2000" b="1" dirty="0" smtClean="0">
                <a:solidFill>
                  <a:schemeClr val="tx1"/>
                </a:solidFill>
                <a:latin typeface="FrnkGothITC Bk BT"/>
                <a:cs typeface="Times New Roman" pitchFamily="18" charset="0"/>
              </a:rPr>
              <a:t>DE </a:t>
            </a:r>
            <a:r>
              <a:rPr lang="es-ES" altLang="es-AR" sz="2000" b="1" dirty="0" smtClean="0">
                <a:solidFill>
                  <a:schemeClr val="tx1"/>
                </a:solidFill>
                <a:latin typeface="FrnkGothITC Bk BT"/>
                <a:cs typeface="Times New Roman" pitchFamily="18" charset="0"/>
              </a:rPr>
              <a:t>ENFERMEDADES NO TRANSMISIBLES</a:t>
            </a:r>
            <a:r>
              <a:rPr lang="es-AR" altLang="es-A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AR" altLang="es-A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s-AR" altLang="es-AR" sz="2400" dirty="0" smtClean="0">
              <a:solidFill>
                <a:schemeClr val="tx1"/>
              </a:solidFill>
            </a:endParaRPr>
          </a:p>
        </p:txBody>
      </p:sp>
      <p:sp>
        <p:nvSpPr>
          <p:cNvPr id="8195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6D6BCE-2E73-4A69-AC01-E0C107DE7690}" type="slidenum">
              <a:rPr lang="es-ES_tradnl" altLang="es-AR" smtClean="0"/>
              <a:pPr/>
              <a:t>14</a:t>
            </a:fld>
            <a:endParaRPr lang="es-ES_tradnl" altLang="es-AR" smtClean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59850"/>
              </p:ext>
            </p:extLst>
          </p:nvPr>
        </p:nvGraphicFramePr>
        <p:xfrm>
          <a:off x="142875" y="1071563"/>
          <a:ext cx="8786813" cy="5257800"/>
        </p:xfrm>
        <a:graphic>
          <a:graphicData uri="http://schemas.openxmlformats.org/drawingml/2006/table">
            <a:tbl>
              <a:tblPr/>
              <a:tblGrid>
                <a:gridCol w="4476671"/>
                <a:gridCol w="1312128"/>
                <a:gridCol w="1123031"/>
                <a:gridCol w="867054"/>
                <a:gridCol w="1007929"/>
              </a:tblGrid>
              <a:tr h="23575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 b="1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 2005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 b="1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 2009 </a:t>
                      </a:r>
                      <a:endParaRPr lang="es-AR" sz="140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126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0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Dax"/>
                        </a:rPr>
                        <a:t>Fuente Encuesta Nacional de Factores de Riesgo </a:t>
                      </a:r>
                      <a:endParaRPr lang="es-AR" sz="1000" dirty="0">
                        <a:solidFill>
                          <a:srgbClr val="000000"/>
                        </a:solidFill>
                        <a:latin typeface="Dax"/>
                        <a:ea typeface="Calibri"/>
                        <a:cs typeface="Dax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0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Dax"/>
                        </a:rPr>
                        <a:t>2005 y 2009</a:t>
                      </a:r>
                      <a:endParaRPr lang="es-AR" sz="1000" dirty="0">
                        <a:solidFill>
                          <a:srgbClr val="000000"/>
                        </a:solidFill>
                        <a:latin typeface="Dax"/>
                        <a:ea typeface="Calibri"/>
                        <a:cs typeface="Dax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 b="1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Nacional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200" b="1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PROVINCIA</a:t>
                      </a:r>
                      <a:endParaRPr lang="es-AR" sz="12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 b="1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Nacional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200" b="1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PROVINCIA</a:t>
                      </a:r>
                      <a:endParaRPr lang="es-AR" sz="12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7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b="1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Salud general mala o regular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19,90%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18.50%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19,20%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18.30%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7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b="1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Actividad física baja*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46,20%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46.60%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Dax"/>
                        </a:rPr>
                        <a:t>54,90%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53.60%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7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b="1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Consumo de tabaco*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29,70% </a:t>
                      </a:r>
                      <a:endParaRPr lang="es-AR" sz="140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33.40%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 dirty="0">
                          <a:solidFill>
                            <a:srgbClr val="008000"/>
                          </a:solidFill>
                          <a:latin typeface="Times New Roman"/>
                          <a:ea typeface="Calibri"/>
                          <a:cs typeface="Dax"/>
                        </a:rPr>
                        <a:t>27,10%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26.50%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7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b="1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Exposición al humo de tabaco ajeno*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52,00% </a:t>
                      </a:r>
                      <a:endParaRPr lang="es-AR" sz="140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51.10%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 dirty="0">
                          <a:solidFill>
                            <a:srgbClr val="008000"/>
                          </a:solidFill>
                          <a:latin typeface="Times New Roman"/>
                          <a:ea typeface="Calibri"/>
                          <a:cs typeface="Dax"/>
                        </a:rPr>
                        <a:t>40,40%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38.90%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76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b="1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Alimentación % que come diariamente Frutas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64.7 %</a:t>
                      </a:r>
                      <a:endParaRPr lang="es-AR" sz="140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62.20%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35,70%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34.70%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76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b="1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Alimentación % que come diariamente Verduras*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latin typeface="Arial"/>
                        </a:rPr>
                        <a:t>No hay dato</a:t>
                      </a:r>
                      <a:r>
                        <a:rPr lang="es-MX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Dax"/>
                        </a:rPr>
                        <a:t>37,60%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32.30%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727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b="1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Siempre utiliza sal*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23,10% </a:t>
                      </a:r>
                      <a:endParaRPr lang="es-AR" sz="140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 </a:t>
                      </a:r>
                      <a:r>
                        <a:rPr lang="es-MX" sz="1400" b="0" i="0" u="none" strike="noStrike" dirty="0" smtClean="0">
                          <a:latin typeface="+mn-lt"/>
                        </a:rPr>
                        <a:t>No hay dato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25,30%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 </a:t>
                      </a:r>
                      <a:r>
                        <a:rPr lang="es-MX" sz="1400" b="0" i="0" u="none" strike="noStrike" dirty="0" smtClean="0">
                          <a:latin typeface="+mn-lt"/>
                        </a:rPr>
                        <a:t>No hay dato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7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b="1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Sobrepeso (IMC &gt;25 y &lt;30)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34,40% </a:t>
                      </a:r>
                      <a:endParaRPr lang="es-AR" sz="140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35.40%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35,40%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33.80%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7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b="1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Obesidad (IMC ≥30)* </a:t>
                      </a:r>
                      <a:endParaRPr lang="es-AR" sz="140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14.6% </a:t>
                      </a:r>
                      <a:endParaRPr lang="es-AR" sz="140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14.30%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Dax"/>
                        </a:rPr>
                        <a:t>18,00%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17.60%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7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b="1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Control de Presión Arterial en los últimos 2 años*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78,70% </a:t>
                      </a:r>
                      <a:endParaRPr lang="es-AR" sz="140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69.10%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 dirty="0">
                          <a:solidFill>
                            <a:srgbClr val="008000"/>
                          </a:solidFill>
                          <a:latin typeface="Times New Roman"/>
                          <a:ea typeface="Calibri"/>
                          <a:cs typeface="Dax"/>
                        </a:rPr>
                        <a:t>81,40%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79.50%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7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b="1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Prevalencia de presión arterial elevada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34,50% </a:t>
                      </a:r>
                      <a:endParaRPr lang="es-AR" sz="140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34.80%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34,80%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34.00%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7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b="1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Control de colesterol (alguna vez)*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72,90% </a:t>
                      </a:r>
                      <a:endParaRPr lang="es-AR" sz="140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72.00%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 dirty="0">
                          <a:solidFill>
                            <a:srgbClr val="008000"/>
                          </a:solidFill>
                          <a:latin typeface="Times New Roman"/>
                          <a:ea typeface="Calibri"/>
                          <a:cs typeface="Dax"/>
                        </a:rPr>
                        <a:t>76,60%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7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b="1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Colesterol elevado (Entre los que se midieron)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27,90% </a:t>
                      </a:r>
                      <a:endParaRPr lang="es-AR" sz="140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25.00%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29,10%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27.60%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7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b="1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Control glucemia*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69,30% </a:t>
                      </a:r>
                      <a:endParaRPr lang="es-AR" sz="140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99.00%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 dirty="0">
                          <a:solidFill>
                            <a:srgbClr val="008000"/>
                          </a:solidFill>
                          <a:latin typeface="Times New Roman"/>
                          <a:ea typeface="Calibri"/>
                          <a:cs typeface="Dax"/>
                        </a:rPr>
                        <a:t>75,70%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76.30%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7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b="1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Diabetes(población total)*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8,40% </a:t>
                      </a:r>
                      <a:endParaRPr lang="es-AR" sz="140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12.50%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Dax"/>
                        </a:rPr>
                        <a:t>9,60%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8.90%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7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b="1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Realización de PAP, 2 años (mujeres)*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51,60% </a:t>
                      </a:r>
                      <a:endParaRPr lang="es-AR" sz="140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53.20%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 dirty="0">
                          <a:solidFill>
                            <a:srgbClr val="008000"/>
                          </a:solidFill>
                          <a:latin typeface="Times New Roman"/>
                          <a:ea typeface="Calibri"/>
                          <a:cs typeface="Dax"/>
                        </a:rPr>
                        <a:t>60,50%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60.70%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7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b="1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Realización de Mamografía (mujeres &gt; 40 años)*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42,50% </a:t>
                      </a:r>
                      <a:endParaRPr lang="es-AR" sz="140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43.70%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es-ES" sz="1400" dirty="0">
                          <a:solidFill>
                            <a:srgbClr val="008000"/>
                          </a:solidFill>
                          <a:latin typeface="Times New Roman"/>
                          <a:ea typeface="Calibri"/>
                          <a:cs typeface="Dax"/>
                        </a:rPr>
                        <a:t>54,20% 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53.30%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7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b="1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Consumo regular de riesgo de alcohol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endParaRPr lang="es-ES" sz="1400">
                        <a:solidFill>
                          <a:srgbClr val="221E1F"/>
                        </a:solidFill>
                        <a:latin typeface="Times New Roman"/>
                        <a:ea typeface="Calibri"/>
                        <a:cs typeface="Dax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8.90%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endParaRPr lang="es-ES" sz="1400" dirty="0">
                        <a:solidFill>
                          <a:srgbClr val="008000"/>
                        </a:solidFill>
                        <a:latin typeface="Times New Roman"/>
                        <a:ea typeface="Calibri"/>
                        <a:cs typeface="Dax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latin typeface="+mn-lt"/>
                        </a:rPr>
                        <a:t>No hay dato</a:t>
                      </a:r>
                      <a:r>
                        <a:rPr lang="es-MX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7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b="1" dirty="0">
                          <a:solidFill>
                            <a:srgbClr val="221E1F"/>
                          </a:solidFill>
                          <a:latin typeface="Times New Roman"/>
                          <a:ea typeface="Calibri"/>
                          <a:cs typeface="Dax"/>
                        </a:rPr>
                        <a:t>Consumo episódico excesivo de alcohol</a:t>
                      </a:r>
                      <a:endParaRPr lang="es-AR" sz="1400" dirty="0">
                        <a:latin typeface="Dax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endParaRPr lang="es-ES" sz="1400" dirty="0">
                        <a:solidFill>
                          <a:srgbClr val="221E1F"/>
                        </a:solidFill>
                        <a:latin typeface="Times New Roman"/>
                        <a:ea typeface="Calibri"/>
                        <a:cs typeface="Dax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9.70%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endParaRPr lang="es-ES" sz="1400" dirty="0">
                        <a:solidFill>
                          <a:srgbClr val="008000"/>
                        </a:solidFill>
                        <a:latin typeface="Times New Roman"/>
                        <a:ea typeface="Calibri"/>
                        <a:cs typeface="Dax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hay dato</a:t>
                      </a:r>
                      <a:r>
                        <a:rPr lang="es-MX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8" y="6383531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" y="188640"/>
            <a:ext cx="914399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s-AR" dirty="0"/>
              <a:t>Situaciones de riesgo de enfermedades no </a:t>
            </a:r>
            <a:r>
              <a:rPr lang="es-AR" dirty="0" smtClean="0"/>
              <a:t>transmisibles </a:t>
            </a:r>
            <a:r>
              <a:rPr lang="es-AR" dirty="0"/>
              <a:t>(2009</a:t>
            </a:r>
            <a:r>
              <a:rPr lang="es-AR" dirty="0" smtClean="0"/>
              <a:t>)</a:t>
            </a:r>
          </a:p>
          <a:p>
            <a:pPr algn="ctr"/>
            <a:r>
              <a:rPr lang="es-AR" dirty="0" smtClean="0"/>
              <a:t> </a:t>
            </a:r>
            <a:r>
              <a:rPr lang="es-AR" dirty="0"/>
              <a:t>Fuente: Encuesta Nacional  de Factores de riesgo (2005-2009)</a:t>
            </a:r>
            <a:endParaRPr lang="es-ES" dirty="0"/>
          </a:p>
        </p:txBody>
      </p:sp>
      <p:graphicFrame>
        <p:nvGraphicFramePr>
          <p:cNvPr id="5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965855"/>
              </p:ext>
            </p:extLst>
          </p:nvPr>
        </p:nvGraphicFramePr>
        <p:xfrm>
          <a:off x="251520" y="985226"/>
          <a:ext cx="8712968" cy="5108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6482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1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2"/>
          </a:xfrm>
          <a:ln w="38100">
            <a:noFill/>
          </a:ln>
        </p:spPr>
        <p:txBody>
          <a:bodyPr/>
          <a:lstStyle/>
          <a:p>
            <a:pPr marL="342900" indent="-342900" eaLnBrk="1" hangingPunct="1">
              <a:lnSpc>
                <a:spcPct val="115000"/>
              </a:lnSpc>
            </a:pPr>
            <a:r>
              <a:rPr lang="es-ES" altLang="es-A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altLang="es-A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altLang="es-AR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altLang="es-AR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altLang="es-A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altLang="es-A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altLang="es-A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PREVALENCIA </a:t>
            </a:r>
            <a:r>
              <a:rPr lang="es-ES" altLang="es-A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CONSUMO DE SUSTANCIAS PSICOACTIVAS POR SEXO </a:t>
            </a:r>
            <a:r>
              <a:rPr lang="es-AR" altLang="es-A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AR" altLang="es-A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altLang="es-A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Datos de Nivel Provincial - Buenos Aires -</a:t>
            </a:r>
            <a:r>
              <a:rPr lang="es-AR" altLang="es-A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AR" altLang="es-A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altLang="es-AR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Fuente Encuesta Nacional de Estudiantes de Enseñanza Media Años disponibles</a:t>
            </a:r>
            <a:r>
              <a:rPr lang="es-AR" altLang="es-A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AR" altLang="es-A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s-AR" altLang="es-AR" sz="2800" dirty="0" smtClean="0">
              <a:solidFill>
                <a:schemeClr val="tx1"/>
              </a:solidFill>
            </a:endParaRPr>
          </a:p>
        </p:txBody>
      </p:sp>
      <p:sp>
        <p:nvSpPr>
          <p:cNvPr id="9219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847C9A-94BB-421C-BD3A-E8D7B7028376}" type="slidenum">
              <a:rPr lang="es-ES_tradnl" altLang="es-AR" smtClean="0"/>
              <a:pPr/>
              <a:t>16</a:t>
            </a:fld>
            <a:endParaRPr lang="es-ES_tradnl" altLang="es-AR" smtClean="0"/>
          </a:p>
        </p:txBody>
      </p:sp>
      <p:graphicFrame>
        <p:nvGraphicFramePr>
          <p:cNvPr id="7" name="6 Marcador de tabla"/>
          <p:cNvGraphicFramePr>
            <a:graphicFrameLocks noGrp="1"/>
          </p:cNvGraphicFramePr>
          <p:nvPr>
            <p:ph type="tbl" idx="1"/>
          </p:nvPr>
        </p:nvGraphicFramePr>
        <p:xfrm>
          <a:off x="214313" y="1071563"/>
          <a:ext cx="8715376" cy="4937970"/>
        </p:xfrm>
        <a:graphic>
          <a:graphicData uri="http://schemas.openxmlformats.org/drawingml/2006/table">
            <a:tbl>
              <a:tblPr/>
              <a:tblGrid>
                <a:gridCol w="1857375"/>
                <a:gridCol w="1214438"/>
                <a:gridCol w="1214438"/>
                <a:gridCol w="1071563"/>
                <a:gridCol w="998668"/>
                <a:gridCol w="1179447"/>
                <a:gridCol w="1179447"/>
              </a:tblGrid>
              <a:tr h="343109"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Times New Roman"/>
                          <a:ea typeface="Times New Roman"/>
                          <a:cs typeface="Times New Roman"/>
                        </a:rPr>
                        <a:t>Tipo de sustancia</a:t>
                      </a:r>
                      <a:endParaRPr lang="es-A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AÑO: 2007</a:t>
                      </a:r>
                      <a:endParaRPr lang="es-A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AÑO: 2009</a:t>
                      </a:r>
                      <a:endParaRPr lang="es-A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AÑO: 2011</a:t>
                      </a:r>
                      <a:endParaRPr lang="es-A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33752">
                <a:tc vMerge="1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Times New Roman"/>
                          <a:cs typeface="Times New Roman"/>
                        </a:rPr>
                        <a:t>MASC</a:t>
                      </a:r>
                      <a:endParaRPr lang="es-A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Times New Roman"/>
                          <a:cs typeface="Times New Roman"/>
                        </a:rPr>
                        <a:t>FEM</a:t>
                      </a:r>
                      <a:endParaRPr lang="es-A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Times New Roman"/>
                          <a:cs typeface="Times New Roman"/>
                        </a:rPr>
                        <a:t>MASC</a:t>
                      </a:r>
                      <a:endParaRPr lang="es-A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Times New Roman"/>
                          <a:cs typeface="Times New Roman"/>
                        </a:rPr>
                        <a:t>FEM</a:t>
                      </a:r>
                      <a:endParaRPr lang="es-A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Times New Roman"/>
                          <a:cs typeface="Times New Roman"/>
                        </a:rPr>
                        <a:t>MASC</a:t>
                      </a:r>
                      <a:endParaRPr lang="es-A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Times New Roman"/>
                          <a:cs typeface="Times New Roman"/>
                        </a:rPr>
                        <a:t>FEM</a:t>
                      </a:r>
                      <a:endParaRPr lang="es-A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02" marR="5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rgbClr val="000000"/>
                          </a:solidFill>
                          <a:latin typeface="Dax"/>
                          <a:ea typeface="Calibri"/>
                          <a:cs typeface="Dax"/>
                        </a:rPr>
                        <a:t>Tabaco </a:t>
                      </a:r>
                      <a:endParaRPr lang="es-AR" sz="1200" dirty="0">
                        <a:solidFill>
                          <a:srgbClr val="000000"/>
                        </a:solidFill>
                        <a:latin typeface="Dax"/>
                        <a:ea typeface="Calibri"/>
                        <a:cs typeface="Dax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rgbClr val="000000"/>
                          </a:solidFill>
                          <a:latin typeface="Dax"/>
                          <a:ea typeface="Calibri"/>
                          <a:cs typeface="Dax"/>
                        </a:rPr>
                        <a:t>Alcohol </a:t>
                      </a:r>
                      <a:endParaRPr lang="es-AR" sz="1200" dirty="0">
                        <a:solidFill>
                          <a:srgbClr val="000000"/>
                        </a:solidFill>
                        <a:latin typeface="Dax"/>
                        <a:ea typeface="Calibri"/>
                        <a:cs typeface="Dax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74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rgbClr val="000000"/>
                          </a:solidFill>
                          <a:latin typeface="Dax"/>
                          <a:ea typeface="Calibri"/>
                          <a:cs typeface="Dax"/>
                        </a:rPr>
                        <a:t>Tranquilizantes sin pm </a:t>
                      </a:r>
                      <a:endParaRPr lang="es-AR" sz="1200" dirty="0">
                        <a:solidFill>
                          <a:srgbClr val="000000"/>
                        </a:solidFill>
                        <a:latin typeface="Dax"/>
                        <a:ea typeface="Calibri"/>
                        <a:cs typeface="Dax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rgbClr val="000000"/>
                          </a:solidFill>
                          <a:latin typeface="Dax"/>
                          <a:ea typeface="Calibri"/>
                          <a:cs typeface="Dax"/>
                        </a:rPr>
                        <a:t>Estimulantes sin pm </a:t>
                      </a:r>
                      <a:endParaRPr lang="es-AR" sz="1200" dirty="0">
                        <a:solidFill>
                          <a:srgbClr val="000000"/>
                        </a:solidFill>
                        <a:latin typeface="Dax"/>
                        <a:ea typeface="Calibri"/>
                        <a:cs typeface="Dax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rgbClr val="000000"/>
                          </a:solidFill>
                          <a:latin typeface="Dax"/>
                          <a:ea typeface="Calibri"/>
                          <a:cs typeface="Dax"/>
                        </a:rPr>
                        <a:t>Solventes/inhalantes </a:t>
                      </a:r>
                      <a:endParaRPr lang="es-AR" sz="1200" dirty="0">
                        <a:solidFill>
                          <a:srgbClr val="000000"/>
                        </a:solidFill>
                        <a:latin typeface="Dax"/>
                        <a:ea typeface="Calibri"/>
                        <a:cs typeface="Dax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rgbClr val="000000"/>
                          </a:solidFill>
                          <a:latin typeface="Dax"/>
                          <a:ea typeface="Calibri"/>
                          <a:cs typeface="Dax"/>
                        </a:rPr>
                        <a:t>Marihuana </a:t>
                      </a:r>
                      <a:endParaRPr lang="es-AR" sz="1200" dirty="0">
                        <a:solidFill>
                          <a:srgbClr val="000000"/>
                        </a:solidFill>
                        <a:latin typeface="Dax"/>
                        <a:ea typeface="Calibri"/>
                        <a:cs typeface="Dax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rgbClr val="000000"/>
                          </a:solidFill>
                          <a:latin typeface="Dax"/>
                          <a:ea typeface="Calibri"/>
                          <a:cs typeface="Dax"/>
                        </a:rPr>
                        <a:t>Pasta base-</a:t>
                      </a:r>
                      <a:r>
                        <a:rPr lang="es-AR" sz="1200" b="1" dirty="0" err="1">
                          <a:solidFill>
                            <a:srgbClr val="000000"/>
                          </a:solidFill>
                          <a:latin typeface="Dax"/>
                          <a:ea typeface="Calibri"/>
                          <a:cs typeface="Dax"/>
                        </a:rPr>
                        <a:t>paco</a:t>
                      </a:r>
                      <a:r>
                        <a:rPr lang="es-AR" sz="1200" b="1" dirty="0">
                          <a:solidFill>
                            <a:srgbClr val="000000"/>
                          </a:solidFill>
                          <a:latin typeface="Dax"/>
                          <a:ea typeface="Calibri"/>
                          <a:cs typeface="Dax"/>
                        </a:rPr>
                        <a:t> </a:t>
                      </a:r>
                      <a:endParaRPr lang="es-AR" sz="1200" dirty="0">
                        <a:solidFill>
                          <a:srgbClr val="000000"/>
                        </a:solidFill>
                        <a:latin typeface="Dax"/>
                        <a:ea typeface="Calibri"/>
                        <a:cs typeface="Dax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rgbClr val="000000"/>
                          </a:solidFill>
                          <a:latin typeface="Dax"/>
                          <a:ea typeface="Calibri"/>
                          <a:cs typeface="Dax"/>
                        </a:rPr>
                        <a:t>Cocaína </a:t>
                      </a:r>
                      <a:endParaRPr lang="es-AR" sz="1200" dirty="0">
                        <a:solidFill>
                          <a:srgbClr val="000000"/>
                        </a:solidFill>
                        <a:latin typeface="Dax"/>
                        <a:ea typeface="Calibri"/>
                        <a:cs typeface="Dax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rgbClr val="000000"/>
                          </a:solidFill>
                          <a:latin typeface="Dax"/>
                          <a:ea typeface="Calibri"/>
                          <a:cs typeface="Dax"/>
                        </a:rPr>
                        <a:t>Heroína </a:t>
                      </a:r>
                      <a:endParaRPr lang="es-AR" sz="1200" dirty="0">
                        <a:solidFill>
                          <a:srgbClr val="000000"/>
                        </a:solidFill>
                        <a:latin typeface="Dax"/>
                        <a:ea typeface="Calibri"/>
                        <a:cs typeface="Dax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rgbClr val="000000"/>
                          </a:solidFill>
                          <a:latin typeface="Dax"/>
                          <a:ea typeface="Calibri"/>
                          <a:cs typeface="Dax"/>
                        </a:rPr>
                        <a:t>Opio </a:t>
                      </a:r>
                      <a:endParaRPr lang="es-AR" sz="1200" dirty="0">
                        <a:solidFill>
                          <a:srgbClr val="000000"/>
                        </a:solidFill>
                        <a:latin typeface="Dax"/>
                        <a:ea typeface="Calibri"/>
                        <a:cs typeface="Dax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rgbClr val="000000"/>
                          </a:solidFill>
                          <a:latin typeface="Dax"/>
                          <a:ea typeface="Calibri"/>
                          <a:cs typeface="Dax"/>
                        </a:rPr>
                        <a:t>Morfina </a:t>
                      </a:r>
                      <a:endParaRPr lang="es-AR" sz="1200" dirty="0">
                        <a:solidFill>
                          <a:srgbClr val="000000"/>
                        </a:solidFill>
                        <a:latin typeface="Dax"/>
                        <a:ea typeface="Calibri"/>
                        <a:cs typeface="Dax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rgbClr val="000000"/>
                          </a:solidFill>
                          <a:latin typeface="Dax"/>
                          <a:ea typeface="Calibri"/>
                          <a:cs typeface="Dax"/>
                        </a:rPr>
                        <a:t>Alucinógenos </a:t>
                      </a:r>
                      <a:endParaRPr lang="es-AR" sz="1200" dirty="0">
                        <a:solidFill>
                          <a:srgbClr val="000000"/>
                        </a:solidFill>
                        <a:latin typeface="Dax"/>
                        <a:ea typeface="Calibri"/>
                        <a:cs typeface="Dax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 err="1">
                          <a:solidFill>
                            <a:srgbClr val="000000"/>
                          </a:solidFill>
                          <a:latin typeface="Dax"/>
                          <a:ea typeface="Calibri"/>
                          <a:cs typeface="Dax"/>
                        </a:rPr>
                        <a:t>Hashis</a:t>
                      </a:r>
                      <a:r>
                        <a:rPr lang="es-AR" sz="1200" b="1" dirty="0">
                          <a:solidFill>
                            <a:srgbClr val="000000"/>
                          </a:solidFill>
                          <a:latin typeface="Dax"/>
                          <a:ea typeface="Calibri"/>
                          <a:cs typeface="Dax"/>
                        </a:rPr>
                        <a:t> </a:t>
                      </a:r>
                      <a:endParaRPr lang="es-AR" sz="1200" dirty="0">
                        <a:solidFill>
                          <a:srgbClr val="000000"/>
                        </a:solidFill>
                        <a:latin typeface="Dax"/>
                        <a:ea typeface="Calibri"/>
                        <a:cs typeface="Dax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rgbClr val="000000"/>
                          </a:solidFill>
                          <a:latin typeface="Dax"/>
                          <a:ea typeface="Calibri"/>
                          <a:cs typeface="Dax"/>
                        </a:rPr>
                        <a:t>Crack </a:t>
                      </a:r>
                      <a:endParaRPr lang="es-AR" sz="1200" dirty="0">
                        <a:solidFill>
                          <a:srgbClr val="000000"/>
                        </a:solidFill>
                        <a:latin typeface="Dax"/>
                        <a:ea typeface="Calibri"/>
                        <a:cs typeface="Dax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 err="1">
                          <a:solidFill>
                            <a:srgbClr val="000000"/>
                          </a:solidFill>
                          <a:latin typeface="Dax"/>
                          <a:ea typeface="Calibri"/>
                          <a:cs typeface="Dax"/>
                        </a:rPr>
                        <a:t>Extasis</a:t>
                      </a:r>
                      <a:r>
                        <a:rPr lang="es-AR" sz="1200" b="1" dirty="0">
                          <a:solidFill>
                            <a:srgbClr val="000000"/>
                          </a:solidFill>
                          <a:latin typeface="Dax"/>
                          <a:ea typeface="Calibri"/>
                          <a:cs typeface="Dax"/>
                        </a:rPr>
                        <a:t> </a:t>
                      </a:r>
                      <a:endParaRPr lang="es-AR" sz="1200" dirty="0">
                        <a:solidFill>
                          <a:srgbClr val="000000"/>
                        </a:solidFill>
                        <a:latin typeface="Dax"/>
                        <a:ea typeface="Calibri"/>
                        <a:cs typeface="Dax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 err="1">
                          <a:solidFill>
                            <a:srgbClr val="000000"/>
                          </a:solidFill>
                          <a:latin typeface="Dax"/>
                          <a:ea typeface="Calibri"/>
                          <a:cs typeface="Dax"/>
                        </a:rPr>
                        <a:t>Ketamina</a:t>
                      </a:r>
                      <a:r>
                        <a:rPr lang="es-AR" sz="1200" b="1" dirty="0">
                          <a:solidFill>
                            <a:srgbClr val="000000"/>
                          </a:solidFill>
                          <a:latin typeface="Dax"/>
                          <a:ea typeface="Calibri"/>
                          <a:cs typeface="Dax"/>
                        </a:rPr>
                        <a:t> </a:t>
                      </a:r>
                      <a:endParaRPr lang="es-AR" sz="1200" dirty="0">
                        <a:solidFill>
                          <a:srgbClr val="000000"/>
                        </a:solidFill>
                        <a:latin typeface="Dax"/>
                        <a:ea typeface="Calibri"/>
                        <a:cs typeface="Dax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latin typeface="+mn-lt"/>
                        </a:rPr>
                        <a:t>No hay dato</a:t>
                      </a:r>
                      <a:r>
                        <a:rPr lang="es-MX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smtClean="0">
                          <a:latin typeface="Arial"/>
                        </a:rPr>
                        <a:t>No hay dato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 err="1">
                          <a:solidFill>
                            <a:srgbClr val="000000"/>
                          </a:solidFill>
                          <a:latin typeface="Dax"/>
                          <a:ea typeface="Calibri"/>
                          <a:cs typeface="Dax"/>
                        </a:rPr>
                        <a:t>Popper</a:t>
                      </a:r>
                      <a:r>
                        <a:rPr lang="es-AR" sz="1200" b="1" dirty="0">
                          <a:solidFill>
                            <a:srgbClr val="000000"/>
                          </a:solidFill>
                          <a:latin typeface="Dax"/>
                          <a:ea typeface="Calibri"/>
                          <a:cs typeface="Dax"/>
                        </a:rPr>
                        <a:t> </a:t>
                      </a:r>
                      <a:endParaRPr lang="es-AR" sz="1200" dirty="0">
                        <a:solidFill>
                          <a:srgbClr val="000000"/>
                        </a:solidFill>
                        <a:latin typeface="Dax"/>
                        <a:ea typeface="Calibri"/>
                        <a:cs typeface="Dax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smtClean="0">
                          <a:latin typeface="Arial"/>
                        </a:rPr>
                        <a:t>No hay dato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smtClean="0">
                          <a:latin typeface="Arial"/>
                        </a:rPr>
                        <a:t>No hay dato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rgbClr val="000000"/>
                          </a:solidFill>
                          <a:latin typeface="Dax"/>
                          <a:ea typeface="Calibri"/>
                          <a:cs typeface="Dax"/>
                        </a:rPr>
                        <a:t>Otras drogas </a:t>
                      </a:r>
                      <a:endParaRPr lang="es-AR" sz="1200" dirty="0">
                        <a:solidFill>
                          <a:srgbClr val="000000"/>
                        </a:solidFill>
                        <a:latin typeface="Dax"/>
                        <a:ea typeface="Calibri"/>
                        <a:cs typeface="Dax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smtClean="0">
                          <a:latin typeface="Arial"/>
                        </a:rPr>
                        <a:t>No hay dato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smtClean="0">
                          <a:latin typeface="Arial"/>
                        </a:rPr>
                        <a:t>No hay dato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rgbClr val="000000"/>
                          </a:solidFill>
                          <a:latin typeface="Dax"/>
                          <a:ea typeface="Calibri"/>
                          <a:cs typeface="Dax"/>
                        </a:rPr>
                        <a:t>Alguna otra droga ilícita</a:t>
                      </a:r>
                      <a:endParaRPr lang="es-AR" sz="1200" dirty="0">
                        <a:solidFill>
                          <a:srgbClr val="000000"/>
                        </a:solidFill>
                        <a:latin typeface="Dax"/>
                        <a:ea typeface="Calibri"/>
                        <a:cs typeface="Dax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latin typeface="Arial"/>
                        </a:rPr>
                        <a:t>No hay dato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latin typeface="Arial"/>
                        </a:rPr>
                        <a:t>No hay dato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smtClean="0">
                          <a:latin typeface="Arial"/>
                        </a:rPr>
                        <a:t>No hay dato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smtClean="0">
                          <a:latin typeface="Arial"/>
                        </a:rPr>
                        <a:t>No hay dato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smtClean="0">
                          <a:latin typeface="Arial"/>
                        </a:rPr>
                        <a:t>No hay dato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latin typeface="Arial"/>
                        </a:rPr>
                        <a:t>No hay dato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6482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576064"/>
          </a:xfrm>
          <a:ln w="38100">
            <a:noFill/>
          </a:ln>
        </p:spPr>
        <p:txBody>
          <a:bodyPr/>
          <a:lstStyle/>
          <a:p>
            <a:r>
              <a:rPr lang="es-ES" altLang="es-A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altLang="es-A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altLang="es-A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PREVALENCIA </a:t>
            </a:r>
            <a:r>
              <a:rPr lang="es-ES" altLang="es-AR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CONSUMO DE SUSTANCIAS PSICOACTIVAS POR SEXO </a:t>
            </a:r>
            <a:r>
              <a:rPr lang="es-AR" altLang="es-A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AR" altLang="es-A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altLang="es-A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Datos de Nivel Provincial - Buenos Aires -</a:t>
            </a:r>
            <a:r>
              <a:rPr lang="es-AR" altLang="es-AR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AR" altLang="es-AR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altLang="es-AR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Fuente Encuesta Nacional de Estudiantes de Enseñanza Media Años disponibles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583541"/>
              </p:ext>
            </p:extLst>
          </p:nvPr>
        </p:nvGraphicFramePr>
        <p:xfrm>
          <a:off x="251520" y="764704"/>
          <a:ext cx="8712968" cy="5793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51771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8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A22F85-4276-43F3-80B3-84C428172014}" type="slidenum">
              <a:rPr lang="es-ES_tradnl" altLang="es-AR" smtClean="0"/>
              <a:pPr/>
              <a:t>18</a:t>
            </a:fld>
            <a:endParaRPr lang="es-ES_tradnl" altLang="es-AR" smtClean="0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0" y="332657"/>
            <a:ext cx="914400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AR" sz="3200" b="1" dirty="0" smtClean="0"/>
              <a:t>ESTADO </a:t>
            </a:r>
            <a:r>
              <a:rPr lang="es-ES_tradnl" altLang="es-AR" sz="3200" b="1" dirty="0"/>
              <a:t>DE SALUD </a:t>
            </a:r>
            <a:r>
              <a:rPr lang="es-ES_tradnl" altLang="es-AR" sz="3200" b="1" dirty="0" smtClean="0"/>
              <a:t>ACTUAL ENSENADA</a:t>
            </a:r>
            <a:endParaRPr lang="es-ES_tradnl" altLang="es-AR" sz="3200" b="1" dirty="0"/>
          </a:p>
        </p:txBody>
      </p:sp>
      <p:sp>
        <p:nvSpPr>
          <p:cNvPr id="10244" name="Text Box 45"/>
          <p:cNvSpPr txBox="1">
            <a:spLocks noChangeArrowheads="1"/>
          </p:cNvSpPr>
          <p:nvPr/>
        </p:nvSpPr>
        <p:spPr bwMode="auto">
          <a:xfrm>
            <a:off x="179512" y="5085184"/>
            <a:ext cx="7704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1600" dirty="0" smtClean="0"/>
              <a:t>Fuente: Resapro 2015</a:t>
            </a:r>
            <a:endParaRPr lang="es-ES_tradnl" altLang="es-AR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9" y="607645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850902"/>
              </p:ext>
            </p:extLst>
          </p:nvPr>
        </p:nvGraphicFramePr>
        <p:xfrm>
          <a:off x="179514" y="1424469"/>
          <a:ext cx="8784974" cy="2931225"/>
        </p:xfrm>
        <a:graphic>
          <a:graphicData uri="http://schemas.openxmlformats.org/drawingml/2006/table">
            <a:tbl>
              <a:tblPr/>
              <a:tblGrid>
                <a:gridCol w="788078"/>
                <a:gridCol w="573149"/>
                <a:gridCol w="286575"/>
                <a:gridCol w="429862"/>
                <a:gridCol w="358218"/>
                <a:gridCol w="501506"/>
                <a:gridCol w="286575"/>
                <a:gridCol w="573149"/>
                <a:gridCol w="286575"/>
                <a:gridCol w="573149"/>
                <a:gridCol w="358218"/>
                <a:gridCol w="644793"/>
                <a:gridCol w="286575"/>
                <a:gridCol w="644793"/>
                <a:gridCol w="286575"/>
                <a:gridCol w="573149"/>
                <a:gridCol w="358218"/>
                <a:gridCol w="573149"/>
                <a:gridCol w="402668"/>
              </a:tblGrid>
              <a:tr h="1068427">
                <a:tc gridSpan="19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2.MORBILIDAD</a:t>
                      </a:r>
                      <a:endParaRPr kumimoji="0" lang="es-AR" altLang="es-A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N° y DE CONSULTAS AMBULATORIAS  ANUALES POR GRUPOS DE EDAD Y SEXO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2015                </a:t>
                      </a:r>
                      <a:endParaRPr kumimoji="0" lang="es-AR" altLang="es-A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642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altLang="es-A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0/1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Año</a:t>
                      </a:r>
                      <a:endParaRPr kumimoji="0" lang="es-AR" altLang="es-A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&gt;1/4 años</a:t>
                      </a:r>
                      <a:endParaRPr kumimoji="0" lang="es-AR" altLang="es-A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5/9 años</a:t>
                      </a:r>
                      <a:endParaRPr kumimoji="0" lang="es-AR" altLang="es-A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altLang="es-A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altLang="es-A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10/19 años</a:t>
                      </a:r>
                      <a:endParaRPr kumimoji="0" lang="es-AR" altLang="es-A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altLang="es-A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altLang="es-A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20/29 años</a:t>
                      </a:r>
                      <a:endParaRPr kumimoji="0" lang="es-AR" altLang="es-A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altLang="es-A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altLang="es-A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30/3 9 años</a:t>
                      </a:r>
                      <a:endParaRPr kumimoji="0" lang="es-AR" altLang="es-A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altLang="es-A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altLang="es-A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40/49</a:t>
                      </a:r>
                    </a:p>
                    <a:p>
                      <a:pPr algn="ctr" fontAlgn="b"/>
                      <a:r>
                        <a:rPr lang="es-ES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años</a:t>
                      </a:r>
                      <a:endParaRPr lang="es-ES" sz="105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altLang="es-A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b"/>
                      <a:endParaRPr lang="es-ES" sz="105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50/59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años</a:t>
                      </a:r>
                      <a:endParaRPr kumimoji="0" lang="es-AR" altLang="es-A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altLang="es-A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altLang="es-A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&gt;A 60 </a:t>
                      </a:r>
                      <a:r>
                        <a:rPr kumimoji="0" lang="es-ES" altLang="es-AR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años</a:t>
                      </a:r>
                      <a:endParaRPr kumimoji="0" lang="es-AR" altLang="es-AR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altLang="es-A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Masculino</a:t>
                      </a:r>
                      <a:endParaRPr kumimoji="0" lang="es-AR" altLang="es-A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2367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3,7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4372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6,8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4175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6,5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3644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5,6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2,4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1,9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1,4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1,6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2,1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Femenino</a:t>
                      </a:r>
                      <a:endParaRPr kumimoji="0" lang="es-AR" altLang="es-A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2446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3,8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4404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6,8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3747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5,8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10,8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10749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16,6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6746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10,4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3990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6,2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4,2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2269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3,5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9" name="8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29636" y="5805264"/>
            <a:ext cx="8594276" cy="36988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dirty="0"/>
              <a:t>Fuente : Resapro </a:t>
            </a:r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438137"/>
              </p:ext>
            </p:extLst>
          </p:nvPr>
        </p:nvGraphicFramePr>
        <p:xfrm>
          <a:off x="305780" y="692696"/>
          <a:ext cx="865870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0" y="188640"/>
            <a:ext cx="9144000" cy="36933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AR" b="1" dirty="0">
                <a:latin typeface="Times New Roman" pitchFamily="18" charset="0"/>
                <a:cs typeface="Times New Roman" pitchFamily="18" charset="0"/>
              </a:rPr>
              <a:t>N° y DE CONSULTAS AMBULATORIAS  ANUALES POR GRUPOS DE EDAD Y </a:t>
            </a:r>
            <a:r>
              <a:rPr lang="es-ES" altLang="es-AR" b="1" dirty="0" smtClean="0">
                <a:latin typeface="Times New Roman" pitchFamily="18" charset="0"/>
                <a:cs typeface="Times New Roman" pitchFamily="18" charset="0"/>
              </a:rPr>
              <a:t>SEXO</a:t>
            </a:r>
            <a:endParaRPr lang="es-ES" altLang="es-A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3" y="6175077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9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9BEB12-0C88-472C-9534-64D0929E15ED}" type="slidenum">
              <a:rPr lang="es-ES_tradnl" altLang="es-AR" smtClean="0"/>
              <a:pPr/>
              <a:t>2</a:t>
            </a:fld>
            <a:endParaRPr lang="es-ES_tradnl" altLang="es-AR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417513"/>
          </a:xfrm>
          <a:noFill/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s-ES_tradnl" altLang="es-AR" sz="3200" b="1" dirty="0" smtClean="0">
                <a:solidFill>
                  <a:schemeClr val="tx1"/>
                </a:solidFill>
              </a:rPr>
              <a:t>CONTEXTO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836712"/>
            <a:ext cx="8291264" cy="5112568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AR" altLang="es-AR" sz="1600" dirty="0" smtClean="0"/>
              <a:t>Breve informe sobre NECESIDADES  locales debidos a particularidades demográficas, productivas.</a:t>
            </a:r>
            <a:r>
              <a:rPr lang="es-AR" sz="1600" dirty="0" smtClean="0"/>
              <a:t> Geoclimaticas</a:t>
            </a:r>
          </a:p>
          <a:p>
            <a:pPr algn="ctr"/>
            <a:endParaRPr lang="es-AR" sz="1600" dirty="0" smtClean="0"/>
          </a:p>
          <a:p>
            <a:pPr eaLnBrk="1" hangingPunct="1"/>
            <a:r>
              <a:rPr lang="es-AR" altLang="es-AR" sz="1600" dirty="0" smtClean="0"/>
              <a:t>Ante la situación de índice de dependencia potencial de 58,6%, es necesario continuar con las políticas publicas de ingresos y pensiones.</a:t>
            </a:r>
          </a:p>
          <a:p>
            <a:pPr eaLnBrk="1" fontAlgn="t" hangingPunct="1"/>
            <a:r>
              <a:rPr lang="es-AR" altLang="es-AR" sz="1600" dirty="0" smtClean="0"/>
              <a:t>Sudestadas e inundaciones, c</a:t>
            </a:r>
            <a:r>
              <a:rPr lang="es-AR" sz="1600" dirty="0" smtClean="0"/>
              <a:t>on el programa de prevención de inundaciones, bien constituido, evolucionando según la necesidad. Conocimiento de las guías de procedimientos de catástrofes emergencias y siniestros, existentes. Ordenanza  Municipal. Capacitación a los equipo de salud para su multiplicación. Que en los centros de evacuados funcione un generador eléctrico. Avance de las obras de hidráulica y dragado de arroyos. Avances  con limpieza de zanjas y entubamiento, concientizando a la comunidad sobre los horarios y forma de sacar los residuos. Mejorar la  coordinación con los CAPS  cercanos a los centros de  evacuados para el mejor seguimiento  de los afectados.</a:t>
            </a:r>
          </a:p>
          <a:p>
            <a:r>
              <a:rPr lang="es-AR" sz="1600" dirty="0" smtClean="0"/>
              <a:t>Oportunidad de empleo, implementación de mano de obra local. Aumentar las que brindan servicios, Aumentar las fuentes de trabajo. Para las cooperativas,  autonomía y autogestión, Implementar registros y mejora de trabajo genuino.</a:t>
            </a:r>
          </a:p>
          <a:p>
            <a:r>
              <a:rPr lang="es-AR" sz="1600" dirty="0" smtClean="0"/>
              <a:t>Energía eléctrica,  Aumento en la inversión y mantenimiento por parte de la empresa</a:t>
            </a:r>
          </a:p>
          <a:p>
            <a:pPr>
              <a:buNone/>
            </a:pPr>
            <a:r>
              <a:rPr lang="es-AR" sz="1600" dirty="0" smtClean="0"/>
              <a:t>      Regulación por parte del Municipio</a:t>
            </a:r>
          </a:p>
          <a:p>
            <a:pPr eaLnBrk="1" fontAlgn="t" hangingPunct="1"/>
            <a:endParaRPr lang="es-AR" sz="1600" dirty="0" smtClean="0"/>
          </a:p>
          <a:p>
            <a:pPr eaLnBrk="1" hangingPunct="1"/>
            <a:endParaRPr lang="es-AR" sz="1600" dirty="0" smtClean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AR" sz="1600" dirty="0" smtClean="0"/>
          </a:p>
          <a:p>
            <a:pPr algn="ctr"/>
            <a:endParaRPr lang="es-AR" sz="1600" dirty="0" smtClean="0"/>
          </a:p>
          <a:p>
            <a:r>
              <a:rPr lang="es-AR" sz="1600" dirty="0" smtClean="0"/>
              <a:t>Autonomía y autogestión</a:t>
            </a:r>
          </a:p>
          <a:p>
            <a:endParaRPr lang="es-AR" sz="1600" dirty="0" smtClean="0"/>
          </a:p>
          <a:p>
            <a:r>
              <a:rPr lang="es-AR" sz="1600" dirty="0" smtClean="0"/>
              <a:t>Implementar registros y mejora de trabajo genuino</a:t>
            </a:r>
          </a:p>
          <a:p>
            <a:pPr eaLnBrk="1" hangingPunct="1"/>
            <a:endParaRPr lang="es-ES" altLang="es-AR" sz="16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9" y="607645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6D825F-3644-4BAD-ADBF-EFE5306F1615}" type="slidenum">
              <a:rPr lang="es-ES_tradnl" altLang="es-AR" smtClean="0"/>
              <a:pPr/>
              <a:t>20</a:t>
            </a:fld>
            <a:endParaRPr lang="es-ES_tradnl" altLang="es-AR" smtClean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821923"/>
              </p:ext>
            </p:extLst>
          </p:nvPr>
        </p:nvGraphicFramePr>
        <p:xfrm>
          <a:off x="238778" y="908720"/>
          <a:ext cx="8658708" cy="4608513"/>
        </p:xfrm>
        <a:graphic>
          <a:graphicData uri="http://schemas.openxmlformats.org/drawingml/2006/table">
            <a:tbl>
              <a:tblPr/>
              <a:tblGrid>
                <a:gridCol w="1086291"/>
                <a:gridCol w="947681"/>
                <a:gridCol w="945285"/>
                <a:gridCol w="841465"/>
                <a:gridCol w="815172"/>
                <a:gridCol w="822688"/>
                <a:gridCol w="823475"/>
                <a:gridCol w="823475"/>
                <a:gridCol w="823475"/>
                <a:gridCol w="729701"/>
              </a:tblGrid>
              <a:tr h="577896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TRES PRIMERAS CAUSAS DE CONSULTAS AMBULATORIAS </a:t>
                      </a:r>
                      <a:endParaRPr lang="es-ES" sz="16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POR </a:t>
                      </a: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GRUPO DE EDAD Y  </a:t>
                      </a:r>
                      <a:r>
                        <a:rPr lang="es-ES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SEXO - 2015</a:t>
                      </a:r>
                      <a:endParaRPr lang="es-AR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1" marR="59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501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AR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1" marR="59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0/1año</a:t>
                      </a:r>
                      <a:endParaRPr lang="es-AR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1" marR="59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&gt;1/4 años</a:t>
                      </a:r>
                      <a:endParaRPr lang="es-AR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1" marR="59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5/9 años</a:t>
                      </a:r>
                      <a:endParaRPr lang="es-AR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1" marR="59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10/19 a</a:t>
                      </a:r>
                      <a:endParaRPr lang="es-AR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1" marR="59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20/29 a</a:t>
                      </a:r>
                      <a:endParaRPr lang="es-AR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1" marR="59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30/39 a</a:t>
                      </a:r>
                      <a:endParaRPr lang="es-AR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1" marR="59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40/49 a</a:t>
                      </a:r>
                      <a:endParaRPr lang="es-AR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1" marR="59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50/59 a</a:t>
                      </a:r>
                      <a:endParaRPr lang="es-AR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1" marR="59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&gt;A 60 a</a:t>
                      </a:r>
                      <a:endParaRPr lang="es-AR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1" marR="59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1.Masculino</a:t>
                      </a:r>
                      <a:endParaRPr lang="es-AR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1" marR="59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 ENFERMEDAD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 ENFERMEDAD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 ENFERMEDAD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 ENFERMEDAD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(en blanco)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(en blanco)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(en blanco)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(en blanco)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(en blanco)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7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1.Femenino</a:t>
                      </a:r>
                      <a:endParaRPr lang="es-AR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1" marR="59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 ENFERMEDAD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 ENFERMEDAD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 ENFERMEDAD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 ENFERMEDAD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 ENFERMEDAD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(en blanco)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(en blanco)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(en blanco)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(en blanco)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2.Masculino</a:t>
                      </a:r>
                      <a:endParaRPr lang="es-AR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1" marR="59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MEDICINA PREVENTIVA/PROMOCIÓN DE LA SALUD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(en blanco)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(en blanco)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 ENFERMEDAD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 ENFERMEDAD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 ENFERMEDAD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 ENFERMEDAD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HIPERTENSIÓN NO COMPLICADA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7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2.Femenino</a:t>
                      </a:r>
                      <a:endParaRPr lang="es-AR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1" marR="59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MEDICINA PREVENTIVA/PROMOCIÓN DE LA SALUD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MEDICINA PREVENTIVA/PROMOCIÓN DE LA SALUD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(en blanco)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(en blanco)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 ENFERMEDAD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 ENFERMEDAD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 ENFERMEDAD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 ENFERMEDAD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6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3.Masculino</a:t>
                      </a:r>
                      <a:endParaRPr lang="es-AR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1" marR="59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BRONQUITIS/BRONQUIOLITIS AGUDA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BRONQUITIS/BRONQUIOLITIS AGUDA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MEDICINA PREVENTIVA/PROMOCIÓN DE LA SALUD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SIGNOS/SÍNTOMAS DE DIENTES Y ENCÍAS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SIGNOS/SÍNTOMAS DE DIENTES Y ENCÍAS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SIGNOS/SÍNTOMAS DE DIENTES Y ENCÍAS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HIPERTENSIÓN NO COMPLICADA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DIABETES TIPO II -  NO INSULINODEPENDIENTE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7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3.Femenino</a:t>
                      </a:r>
                      <a:endParaRPr lang="es-AR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1" marR="59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(en blanco)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(en blanco)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MEDICINA PREVENTIVA/PROMOCIÓN DE LA SALUD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EMBARAZO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MEDICINA PREVENTIVA/PROMOCIÓN DE LA SALUD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MEDICINA PREVENTIVA/PROMOCIÓN DE LA SALUD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MEDICINA PREVENTIVA/PROMOCIÓN DE LA SALUD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HIPERTENSIÓN NO COMPLICADA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179512" y="5764454"/>
            <a:ext cx="896448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1400" dirty="0" smtClean="0"/>
              <a:t>Fuente: </a:t>
            </a:r>
            <a:r>
              <a:rPr lang="es-ES_tradnl" altLang="es-AR" sz="1400" dirty="0"/>
              <a:t>Resapro 2015</a:t>
            </a:r>
          </a:p>
          <a:p>
            <a:pPr>
              <a:spcBef>
                <a:spcPct val="50000"/>
              </a:spcBef>
            </a:pPr>
            <a:endParaRPr lang="es-ES_tradnl" altLang="es-AR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3" y="6175077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1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18058"/>
          </a:xfrm>
          <a:solidFill>
            <a:schemeClr val="bg1"/>
          </a:solidFill>
          <a:ln w="38100">
            <a:noFill/>
          </a:ln>
        </p:spPr>
        <p:txBody>
          <a:bodyPr/>
          <a:lstStyle/>
          <a:p>
            <a:pPr eaLnBrk="1" hangingPunct="1"/>
            <a:r>
              <a:rPr lang="es-ES_tradnl" altLang="es-AR" sz="3200" b="1" dirty="0" smtClean="0">
                <a:solidFill>
                  <a:schemeClr val="tx1"/>
                </a:solidFill>
              </a:rPr>
              <a:t>ESTADO DE SALUD ACTUAL - ENSENADA</a:t>
            </a:r>
            <a:endParaRPr lang="es-ES_tradnl" altLang="es-AR" sz="2000" b="1" dirty="0" smtClean="0">
              <a:solidFill>
                <a:schemeClr val="tx1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0BBE8C-721C-42A9-8E71-4B1A06B46DBF}" type="slidenum">
              <a:rPr lang="es-ES_tradnl" altLang="es-AR" smtClean="0"/>
              <a:pPr/>
              <a:t>21</a:t>
            </a:fld>
            <a:endParaRPr lang="es-ES_tradnl" altLang="es-AR" smtClean="0"/>
          </a:p>
        </p:txBody>
      </p:sp>
      <p:sp>
        <p:nvSpPr>
          <p:cNvPr id="12291" name="Rectangle 31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3999" cy="432048"/>
          </a:xfrm>
          <a:solidFill>
            <a:schemeClr val="bg1"/>
          </a:solidFill>
          <a:ln w="38100">
            <a:noFill/>
          </a:ln>
        </p:spPr>
        <p:txBody>
          <a:bodyPr/>
          <a:lstStyle/>
          <a:p>
            <a:pPr eaLnBrk="1" hangingPunct="1"/>
            <a:r>
              <a:rPr lang="es-ES_tradnl" altLang="es-AR" sz="3200" b="1" dirty="0" smtClean="0">
                <a:solidFill>
                  <a:schemeClr val="tx1"/>
                </a:solidFill>
              </a:rPr>
              <a:t>ESTADO DE SALUD ACTUAL - ENSENADA</a:t>
            </a:r>
            <a:endParaRPr lang="es-ES_tradnl" altLang="es-AR" sz="20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08821" name="Group 27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110391"/>
              </p:ext>
            </p:extLst>
          </p:nvPr>
        </p:nvGraphicFramePr>
        <p:xfrm>
          <a:off x="887249" y="758031"/>
          <a:ext cx="7272808" cy="5626716"/>
        </p:xfrm>
        <a:graphic>
          <a:graphicData uri="http://schemas.openxmlformats.org/drawingml/2006/table">
            <a:tbl>
              <a:tblPr/>
              <a:tblGrid>
                <a:gridCol w="3960440"/>
                <a:gridCol w="1584176"/>
                <a:gridCol w="1728192"/>
              </a:tblGrid>
              <a:tr h="779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</a:t>
                      </a: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MORBILIDAD </a:t>
                      </a:r>
                      <a:r>
                        <a:rPr lang="es-ES_tradnl" sz="2000" b="1" dirty="0" smtClean="0">
                          <a:solidFill>
                            <a:schemeClr val="tx1"/>
                          </a:solidFill>
                        </a:rPr>
                        <a:t>SNVS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Sistema Nacional de Vigilancia de la Salud C2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Htal. Horacio Cestino / Dirección de salud y Atención Primaria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Año 2013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Año 2015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E"/>
                    </a:solidFill>
                  </a:tcPr>
                </a:tc>
              </a:tr>
              <a:tr h="388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Inmunoprevenibles Varicela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Gastroentericas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Vectoriales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 HAY DATO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 HAY DATO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Lesiones causa externa  </a:t>
                      </a: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Accidentes del hogar: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                                      Accidentes viales: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                                      Accidentes sin especificar: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Otros eventos (Brotes)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 HAY DATO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 HAY DATO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</a:t>
                      </a: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DISCAPACIDAD    </a:t>
                      </a: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ENDI o Censo 2010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2015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E"/>
                    </a:solidFill>
                  </a:tcPr>
                </a:tc>
              </a:tr>
              <a:tr h="334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Prevalencia  Provincial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0.15%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041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Tipos de discapacidad local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CUD </a:t>
                      </a: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(certificado único de Discapacidad)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primera vez ultimo año 0,42% (2015)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Visual: 6,2%  Auditivo: 5,8%  Visceral: 16,2% Mental: 36,5% Motora: 25,3%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Motor +auditivo: 0,4%; Motor + visual: 0,8%; Motor +mental: 4,6%; motor +visceral: 3,3% Mental + Visceral: 0,4%; Mental + Visual: 0,4%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53257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056049"/>
              </p:ext>
            </p:extLst>
          </p:nvPr>
        </p:nvGraphicFramePr>
        <p:xfrm>
          <a:off x="251520" y="1124744"/>
          <a:ext cx="8496944" cy="4990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0" y="476672"/>
            <a:ext cx="9144000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ES_tradnl" sz="2400" b="1" dirty="0"/>
              <a:t>MORBILIDAD SNVS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75080" y="5175949"/>
            <a:ext cx="852108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b="1" dirty="0"/>
              <a:t>Sistema Nacional de Vigilancia de la Salud C2</a:t>
            </a:r>
          </a:p>
          <a:p>
            <a:pPr lvl="0">
              <a:spcBef>
                <a:spcPct val="20000"/>
              </a:spcBef>
            </a:pPr>
            <a:r>
              <a:rPr lang="es-ES_tradnl" b="1" dirty="0"/>
              <a:t>Htal. Horacio Cestino / Dirección de salud y Atención Primaria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80" y="6153257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6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341" y="5686509"/>
            <a:ext cx="911836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Fuente: </a:t>
            </a:r>
            <a:r>
              <a:rPr lang="es-ES" sz="1600" dirty="0" smtClean="0"/>
              <a:t>CDU 1º vez último año. </a:t>
            </a:r>
            <a:r>
              <a:rPr lang="es-ES" sz="1600" dirty="0"/>
              <a:t>D</a:t>
            </a:r>
            <a:r>
              <a:rPr lang="es-ES" sz="1600" dirty="0" smtClean="0"/>
              <a:t>irección  para las Personas con Discapacidad y Tercera </a:t>
            </a:r>
            <a:r>
              <a:rPr lang="es-ES" sz="1600" dirty="0"/>
              <a:t>E</a:t>
            </a:r>
            <a:r>
              <a:rPr lang="es-ES" sz="1600" dirty="0" smtClean="0"/>
              <a:t>dad</a:t>
            </a:r>
            <a:endParaRPr lang="es-ES" sz="1600" dirty="0"/>
          </a:p>
        </p:txBody>
      </p:sp>
      <p:graphicFrame>
        <p:nvGraphicFramePr>
          <p:cNvPr id="5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733043"/>
              </p:ext>
            </p:extLst>
          </p:nvPr>
        </p:nvGraphicFramePr>
        <p:xfrm>
          <a:off x="755576" y="620689"/>
          <a:ext cx="7848871" cy="5060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8" y="625589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771800" y="153100"/>
            <a:ext cx="353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DISCAPACIDAD</a:t>
            </a:r>
            <a:endParaRPr lang="es-ES" sz="2800" dirty="0"/>
          </a:p>
        </p:txBody>
      </p:sp>
      <p:cxnSp>
        <p:nvCxnSpPr>
          <p:cNvPr id="12" name="11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2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94729C-6CFA-49FD-BF5E-025EDF9E6483}" type="slidenum">
              <a:rPr lang="es-ES_tradnl" altLang="es-AR" smtClean="0"/>
              <a:pPr/>
              <a:t>24</a:t>
            </a:fld>
            <a:endParaRPr lang="es-ES_tradnl" altLang="es-AR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7" y="116632"/>
            <a:ext cx="9142063" cy="1080120"/>
          </a:xfrm>
        </p:spPr>
        <p:txBody>
          <a:bodyPr/>
          <a:lstStyle/>
          <a:p>
            <a:pPr eaLnBrk="1" hangingPunct="1"/>
            <a:r>
              <a:rPr lang="es-ES_tradnl" altLang="es-AR" sz="3200" b="1" dirty="0" smtClean="0">
                <a:solidFill>
                  <a:schemeClr val="tx1"/>
                </a:solidFill>
              </a:rPr>
              <a:t>ESTADO DE SALUD ACTUAL ENSENADA</a:t>
            </a:r>
            <a:r>
              <a:rPr lang="es-ES_tradnl" altLang="es-AR" b="1" dirty="0" smtClean="0">
                <a:solidFill>
                  <a:schemeClr val="tx1"/>
                </a:solidFill>
              </a:rPr>
              <a:t/>
            </a:r>
            <a:br>
              <a:rPr lang="es-ES_tradnl" altLang="es-AR" b="1" dirty="0" smtClean="0">
                <a:solidFill>
                  <a:schemeClr val="tx1"/>
                </a:solidFill>
              </a:rPr>
            </a:br>
            <a:endParaRPr lang="es-ES_tradnl" altLang="es-AR" sz="18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03545" name="Group 1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229050"/>
              </p:ext>
            </p:extLst>
          </p:nvPr>
        </p:nvGraphicFramePr>
        <p:xfrm>
          <a:off x="336169" y="836713"/>
          <a:ext cx="8484303" cy="4464495"/>
        </p:xfrm>
        <a:graphic>
          <a:graphicData uri="http://schemas.openxmlformats.org/drawingml/2006/table">
            <a:tbl>
              <a:tblPr/>
              <a:tblGrid>
                <a:gridCol w="4451855"/>
                <a:gridCol w="1368152"/>
                <a:gridCol w="1324408"/>
                <a:gridCol w="1339888"/>
              </a:tblGrid>
              <a:tr h="598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4.MORTALIDAD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Año 2013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Año 2014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Año 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local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E"/>
                    </a:solidFill>
                  </a:tcPr>
                </a:tc>
              </a:tr>
              <a:tr h="5519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Tasa bruta de mortalidad general /mil</a:t>
                      </a:r>
                      <a:endParaRPr kumimoji="0" lang="es-ES_trad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56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Mortalidad Infantil   ( Tasa o N º ) 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s/d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8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Mortalidad Neonatal (Tasa o Nº)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 casos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56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Mortalidad 1-4 años  </a:t>
                      </a: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Tasa o N º )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 casos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s/d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56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Mortalidad en escolares 5/14 años ( Tasa o N º )</a:t>
                      </a:r>
                      <a:endParaRPr kumimoji="0" lang="es-ES_tradn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 casos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s/d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56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Mortalidad materna (Tasa o N º)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Causas de mortalidad materna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 hay casos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 hay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 hay casos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52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Síndrome Asfíctico </a:t>
                      </a:r>
                    </a:p>
                  </a:txBody>
                  <a:tcPr marL="91439" marR="91439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 casos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72" name="Text Box 120"/>
          <p:cNvSpPr txBox="1">
            <a:spLocks noChangeArrowheads="1"/>
          </p:cNvSpPr>
          <p:nvPr/>
        </p:nvSpPr>
        <p:spPr bwMode="auto">
          <a:xfrm>
            <a:off x="378666" y="5373216"/>
            <a:ext cx="77041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1400" dirty="0" smtClean="0"/>
              <a:t>Fuente:</a:t>
            </a:r>
            <a:r>
              <a:rPr lang="es-MX" altLang="es-AR" sz="1400" dirty="0" smtClean="0"/>
              <a:t> Estadísticas Vitales del Ministerio de Salud de la Nación - Dirección de Información Sistematizada-Subsecretaría de Planificación de la Salud-Ministerio de Salud de la Pcia, de Buenos Aires.</a:t>
            </a:r>
            <a:r>
              <a:rPr lang="es-ES_tradnl" altLang="es-AR" sz="1400" dirty="0" smtClean="0"/>
              <a:t>  Registro civil Ensenada</a:t>
            </a:r>
            <a:endParaRPr lang="es-ES_tradnl" altLang="es-AR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8" y="625589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78098"/>
          </a:xfrm>
        </p:spPr>
        <p:txBody>
          <a:bodyPr/>
          <a:lstStyle/>
          <a:p>
            <a:r>
              <a:rPr lang="es-ES" dirty="0" smtClean="0"/>
              <a:t>Mortalidad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6E1EB-45FC-4D45-97FE-B517DD52DE5C}" type="slidenum">
              <a:rPr lang="es-ES_tradnl" smtClean="0"/>
              <a:pPr>
                <a:defRPr/>
              </a:pPr>
              <a:t>25</a:t>
            </a:fld>
            <a:endParaRPr lang="es-ES_tradnl"/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30922"/>
              </p:ext>
            </p:extLst>
          </p:nvPr>
        </p:nvGraphicFramePr>
        <p:xfrm>
          <a:off x="335114" y="908720"/>
          <a:ext cx="8496944" cy="4593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8" y="625589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20"/>
          <p:cNvSpPr txBox="1">
            <a:spLocks noChangeArrowheads="1"/>
          </p:cNvSpPr>
          <p:nvPr/>
        </p:nvSpPr>
        <p:spPr bwMode="auto">
          <a:xfrm>
            <a:off x="362037" y="5517232"/>
            <a:ext cx="85304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1400" dirty="0" smtClean="0"/>
              <a:t>Fuente:</a:t>
            </a:r>
            <a:r>
              <a:rPr lang="es-MX" altLang="es-AR" sz="1400" dirty="0" smtClean="0"/>
              <a:t> Estadísticas Vitales del Ministerio de Salud de la Nación - Dirección de Información Sistematizada-Subsecretaría de Planificación de la Salud-Ministerio de Salud de la Pcia, de Buenos Aires.</a:t>
            </a:r>
            <a:r>
              <a:rPr lang="es-ES_tradnl" altLang="es-AR" sz="1400" dirty="0" smtClean="0"/>
              <a:t>  </a:t>
            </a:r>
            <a:endParaRPr lang="es-ES_tradnl" altLang="es-AR" sz="1400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4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C08C3B-E8BB-453E-BCF1-B6AFA2A2CEFB}" type="slidenum">
              <a:rPr lang="es-ES_tradnl" altLang="es-AR" smtClean="0"/>
              <a:pPr/>
              <a:t>26</a:t>
            </a:fld>
            <a:endParaRPr lang="es-ES_tradnl" altLang="es-AR" dirty="0" smtClean="0"/>
          </a:p>
        </p:txBody>
      </p:sp>
      <p:sp>
        <p:nvSpPr>
          <p:cNvPr id="14340" name="Text Box 32"/>
          <p:cNvSpPr txBox="1">
            <a:spLocks noChangeArrowheads="1"/>
          </p:cNvSpPr>
          <p:nvPr/>
        </p:nvSpPr>
        <p:spPr bwMode="auto">
          <a:xfrm>
            <a:off x="4427984" y="6385547"/>
            <a:ext cx="25038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1400" b="1" dirty="0" smtClean="0"/>
              <a:t>Fuente: </a:t>
            </a:r>
            <a:r>
              <a:rPr lang="es-ES" altLang="es-AR" sz="1400" b="1" dirty="0" smtClean="0"/>
              <a:t>Resapro 2015</a:t>
            </a:r>
            <a:endParaRPr lang="es-ES_tradnl" altLang="es-AR" sz="1400" b="1" dirty="0"/>
          </a:p>
        </p:txBody>
      </p:sp>
      <p:graphicFrame>
        <p:nvGraphicFramePr>
          <p:cNvPr id="39" name="4 Marcador de tabla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96057411"/>
              </p:ext>
            </p:extLst>
          </p:nvPr>
        </p:nvGraphicFramePr>
        <p:xfrm>
          <a:off x="35496" y="-27384"/>
          <a:ext cx="9073008" cy="6149198"/>
        </p:xfrm>
        <a:graphic>
          <a:graphicData uri="http://schemas.openxmlformats.org/drawingml/2006/table">
            <a:tbl>
              <a:tblPr/>
              <a:tblGrid>
                <a:gridCol w="864096"/>
                <a:gridCol w="864096"/>
                <a:gridCol w="864096"/>
                <a:gridCol w="1008112"/>
                <a:gridCol w="1008112"/>
                <a:gridCol w="965794"/>
                <a:gridCol w="906414"/>
                <a:gridCol w="936104"/>
                <a:gridCol w="831388"/>
                <a:gridCol w="824796"/>
              </a:tblGrid>
              <a:tr h="402111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PRINCIPALES</a:t>
                      </a:r>
                      <a:r>
                        <a:rPr lang="es-ES" sz="1400" b="1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CAUSAS DE 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EGRESOS</a:t>
                      </a:r>
                      <a:r>
                        <a:rPr lang="es-ES" sz="1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HOSPITALARIOS POR GRUPO DE EDADES. 2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015</a:t>
                      </a:r>
                      <a:endParaRPr lang="es-AR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4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4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99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j-lt"/>
                          <a:ea typeface="Times New Roman"/>
                          <a:cs typeface="Times New Roman"/>
                        </a:rPr>
                        <a:t>infantil</a:t>
                      </a:r>
                      <a:endParaRPr lang="es-AR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j-lt"/>
                          <a:ea typeface="Times New Roman"/>
                          <a:cs typeface="Times New Roman"/>
                        </a:rPr>
                        <a:t>1-4 </a:t>
                      </a:r>
                      <a:endParaRPr lang="es-ES" sz="1200" b="1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5-9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10-19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20/</a:t>
                      </a:r>
                      <a:r>
                        <a:rPr lang="es-AR" sz="1200" b="1" baseline="0" dirty="0" smtClean="0">
                          <a:latin typeface="+mj-lt"/>
                          <a:ea typeface="Times New Roman"/>
                          <a:cs typeface="Times New Roman"/>
                        </a:rPr>
                        <a:t> 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30/39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40/49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50/59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&gt;A 60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8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effectLst/>
                          <a:latin typeface="Arial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effectLst/>
                          <a:latin typeface="Arial"/>
                        </a:rPr>
                        <a:t>114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effectLst/>
                          <a:latin typeface="Arial"/>
                        </a:rPr>
                        <a:t>108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effectLst/>
                          <a:latin typeface="Arial"/>
                        </a:rPr>
                        <a:t>105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effectLst/>
                          <a:latin typeface="Arial"/>
                        </a:rPr>
                        <a:t>204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8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effectLst/>
                          <a:latin typeface="Arial"/>
                        </a:rPr>
                        <a:t>Femenino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effectLst/>
                          <a:latin typeface="Arial"/>
                        </a:rPr>
                        <a:t>169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effectLst/>
                          <a:latin typeface="Arial"/>
                        </a:rPr>
                        <a:t>465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effectLst/>
                          <a:latin typeface="Arial"/>
                        </a:rPr>
                        <a:t>222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effectLst/>
                          <a:latin typeface="Arial"/>
                        </a:rPr>
                        <a:t>175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63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effectLst/>
                          <a:latin typeface="Arial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BRONQUIOLITIS </a:t>
                      </a:r>
                      <a:r>
                        <a:rPr lang="es-ES" sz="800" b="0" i="0" u="none" strike="noStrike" dirty="0" smtClean="0">
                          <a:effectLst/>
                          <a:latin typeface="Arial"/>
                        </a:rPr>
                        <a:t>AGUDA,NO </a:t>
                      </a:r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ESPECIFICADA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 smtClean="0">
                          <a:effectLst/>
                          <a:latin typeface="Arial"/>
                        </a:rPr>
                        <a:t>DIARREA Y GASTROENTERITIS DE PRESUNTO </a:t>
                      </a:r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ORIGEN INFECCIOSO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DIARREA Y GASTROENTERITIS DE </a:t>
                      </a:r>
                      <a:r>
                        <a:rPr lang="es-ES" sz="800" b="0" i="0" u="none" strike="noStrike" dirty="0" smtClean="0">
                          <a:effectLst/>
                          <a:latin typeface="Arial"/>
                        </a:rPr>
                        <a:t>ORIGEN </a:t>
                      </a:r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INFECCIOSO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TRAUMATISMO </a:t>
                      </a:r>
                      <a:r>
                        <a:rPr lang="es-ES" sz="800" b="0" i="0" u="none" strike="noStrike" dirty="0" smtClean="0">
                          <a:effectLst/>
                          <a:latin typeface="Arial"/>
                        </a:rPr>
                        <a:t>INTRACRANEAL,NO </a:t>
                      </a:r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ESPECIFICADO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TRAUMATISMO INTRACRANEAL, NO ESPECIFICADO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TRAUMATISMO </a:t>
                      </a:r>
                      <a:r>
                        <a:rPr lang="es-ES" sz="800" b="0" i="0" u="none" strike="noStrike" dirty="0" smtClean="0">
                          <a:effectLst/>
                          <a:latin typeface="Arial"/>
                        </a:rPr>
                        <a:t>INTRACRANEAL,NO ESPECIFICADO                                                                                                                                                               </a:t>
                      </a:r>
                      <a:endParaRPr lang="es-E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TRAUMATISMO INTRACRANEAL, NO ESPECIFICADO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NEUMONIA, NO ESPECIFICADA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NEUMONIA, NO ESPECIFICADA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38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effectLst/>
                          <a:latin typeface="Arial"/>
                        </a:rPr>
                        <a:t>Femenino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 smtClean="0">
                          <a:effectLst/>
                          <a:latin typeface="Arial"/>
                        </a:rPr>
                        <a:t>NEUMONIA,NO </a:t>
                      </a:r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ESPECIFICADA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BRONQUITIS AGUDA, NO ESPECIFICADO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TRAUMATISMOS MULTIPLES, NO ESPECIFICADOS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PARTO UNICO ESPONTANEO, SIN OTRA ESPECIFICACION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PARTO UNICO ESPONTANEO, SIN OTRA ESPECIFICACION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PARTO UNICO ESPONTANEO, SIN OTRA ESPECIFICACION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PARTO UNICO ESPONTANEO, SIN OTRA </a:t>
                      </a:r>
                      <a:r>
                        <a:rPr lang="es-ES" sz="800" b="0" i="0" u="none" strike="noStrike" dirty="0" smtClean="0">
                          <a:effectLst/>
                          <a:latin typeface="Arial"/>
                        </a:rPr>
                        <a:t>ESPECIF                                                                                                                                                    </a:t>
                      </a:r>
                      <a:endParaRPr lang="es-E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NEUMONIA, NO </a:t>
                      </a:r>
                      <a:r>
                        <a:rPr lang="es-ES" sz="800" b="0" i="0" u="none" strike="noStrike" dirty="0" smtClean="0">
                          <a:effectLst/>
                          <a:latin typeface="Arial"/>
                        </a:rPr>
                        <a:t>ESPECIF                                                                                                                                                                       </a:t>
                      </a:r>
                      <a:endParaRPr lang="es-E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NEUMONIA, NO </a:t>
                      </a:r>
                      <a:r>
                        <a:rPr lang="es-ES" sz="800" b="0" i="0" u="none" strike="noStrike" dirty="0" smtClean="0">
                          <a:effectLst/>
                          <a:latin typeface="Arial"/>
                        </a:rPr>
                        <a:t>ESPECIF                                                                                                                                                                          </a:t>
                      </a:r>
                      <a:endParaRPr lang="es-E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577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effectLst/>
                          <a:latin typeface="Arial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effectLst/>
                          <a:latin typeface="Arial"/>
                        </a:rPr>
                        <a:t>BRONQUITIS AGUDA, NO ESPECIFICADO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NEUMONIA, NO ESPECIFICADA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CONSTIPACION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effectLst/>
                          <a:latin typeface="Arial"/>
                        </a:rPr>
                        <a:t>TRAUMATISMOS MULTIPLES, NO ESPECIFICADOS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TRAUMATISMOS MULTIPLES, NO ESPECIFICADOS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TRAUMATISMOS MULTIPLES, NO ESPECIFICADOS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CELULITIS DE OTRAS PARTES DE LOS MIEMBROS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INSUFICIENCIA CARDIACA, NO </a:t>
                      </a:r>
                      <a:r>
                        <a:rPr lang="es-ES" sz="800" b="0" i="0" u="none" strike="noStrike" dirty="0" smtClean="0">
                          <a:effectLst/>
                          <a:latin typeface="Arial"/>
                        </a:rPr>
                        <a:t>ESPECIF                                                                                                                                                            </a:t>
                      </a:r>
                      <a:endParaRPr lang="es-E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TUMOR MALIGNO DE </a:t>
                      </a:r>
                      <a:r>
                        <a:rPr lang="es-ES" sz="800" b="0" i="0" u="none" strike="noStrike" dirty="0" smtClean="0">
                          <a:effectLst/>
                          <a:latin typeface="Arial"/>
                        </a:rPr>
                        <a:t>BRONQUIOS </a:t>
                      </a:r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O DEL PULMON, PARTE NO </a:t>
                      </a:r>
                      <a:r>
                        <a:rPr lang="es-ES" sz="800" b="0" i="0" u="none" strike="noStrike" dirty="0" smtClean="0">
                          <a:effectLst/>
                          <a:latin typeface="Arial"/>
                        </a:rPr>
                        <a:t>ESPECIF                                                                                                                            </a:t>
                      </a:r>
                      <a:endParaRPr lang="es-E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effectLst/>
                          <a:latin typeface="Arial"/>
                        </a:rPr>
                        <a:t>Femenino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effectLst/>
                          <a:latin typeface="Arial"/>
                        </a:rPr>
                        <a:t>BRONQUITIS AGUDA, NO ESPECIFICADO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effectLst/>
                          <a:latin typeface="Arial"/>
                        </a:rPr>
                        <a:t>BRONQUIOLITIS AGUDA, NO ESPECIFICADA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BRONQUITIS AGUDA, NO ESPECIFICADO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effectLst/>
                          <a:latin typeface="Arial"/>
                        </a:rPr>
                        <a:t>CONTRACCIONES UTERINAS HIPERTONICAS, INCOORDINADAS Y PROLONGADAS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effectLst/>
                          <a:latin typeface="Arial"/>
                        </a:rPr>
                        <a:t>PARTO POR CESAREA ELECTIVA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PARTO POR CESAREA ELECTIVA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NEUMONIA, NO ESPECIFICADA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HERNIA UMBILICAL SIN </a:t>
                      </a:r>
                      <a:r>
                        <a:rPr lang="es-ES" sz="800" b="0" i="0" u="none" strike="noStrike" dirty="0" smtClean="0">
                          <a:effectLst/>
                          <a:latin typeface="Arial"/>
                        </a:rPr>
                        <a:t>OBSTR </a:t>
                      </a:r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NI GANGRENA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INSUFICIENCIA CARDIACA, NO </a:t>
                      </a:r>
                      <a:r>
                        <a:rPr lang="es-ES" sz="800" b="0" i="0" u="none" strike="noStrike" dirty="0" smtClean="0">
                          <a:effectLst/>
                          <a:latin typeface="Arial"/>
                        </a:rPr>
                        <a:t>ESPECIF                                                                                                                                                            </a:t>
                      </a:r>
                      <a:endParaRPr lang="es-E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38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effectLst/>
                          <a:latin typeface="Arial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effectLst/>
                          <a:latin typeface="Arial"/>
                        </a:rPr>
                        <a:t>TAQUIPNEA TRANSITORIA DEL RECIEN NACIDO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effectLst/>
                          <a:latin typeface="Arial"/>
                        </a:rPr>
                        <a:t>BRONQUITIS AGUDA, NO ESPECIFICADO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ESTADO ASMATICO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effectLst/>
                          <a:latin typeface="Arial"/>
                        </a:rPr>
                        <a:t>APENDICITIS AGUDA, NO ESPECIFICADA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effectLst/>
                          <a:latin typeface="Arial"/>
                        </a:rPr>
                        <a:t>OTROS TRASTORNOS DE LOS MENISCOS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FRACTURA DE OTRO DEDO DE LA MANO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effectLst/>
                          <a:latin typeface="Arial"/>
                        </a:rPr>
                        <a:t>NEUMONIA, NO ESPECIFICADA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DOLOR PRECORDIAL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INSUFICIENCIA CARDIACA, NO ESPECIFICADA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26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effectLst/>
                          <a:latin typeface="Arial"/>
                        </a:rPr>
                        <a:t>Femenino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effectLst/>
                          <a:latin typeface="Arial"/>
                        </a:rPr>
                        <a:t>TAQUIPNEA TRANSITORIA DEL RECIEN NACIDO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effectLst/>
                          <a:latin typeface="Arial"/>
                        </a:rPr>
                        <a:t>NEUMONIA, NO ESPECIFICADA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effectLst/>
                          <a:latin typeface="Arial"/>
                        </a:rPr>
                        <a:t>BRONQUIOLITIS AGUDA, NO ESPECIFICADA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PARTO POR CESAREA ELECTIVA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effectLst/>
                          <a:latin typeface="Arial"/>
                        </a:rPr>
                        <a:t>PARTO POR CESAREA DE EMERGENCIA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ABORTO INCOMPLETO NO ESPECIFICADO, SIN COMPLICACION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ENVENENAMIENTO POR </a:t>
                      </a:r>
                      <a:r>
                        <a:rPr lang="es-ES" sz="800" b="0" i="0" u="none" strike="noStrike" dirty="0" smtClean="0">
                          <a:effectLst/>
                          <a:latin typeface="Arial"/>
                        </a:rPr>
                        <a:t>SUSTANCIAS </a:t>
                      </a:r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BIOLOGICAS, Y POR LAS NO </a:t>
                      </a:r>
                      <a:r>
                        <a:rPr lang="es-ES" sz="800" b="0" i="0" u="none" strike="noStrike" dirty="0" smtClean="0">
                          <a:effectLst/>
                          <a:latin typeface="Arial"/>
                        </a:rPr>
                        <a:t>ESPECIFICADA                                                                                                                </a:t>
                      </a:r>
                      <a:endParaRPr lang="es-E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SINDROME DEL TUNEL CARPIANO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FIBRILACION Y ALETEO AURICULAR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27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effectLst/>
                          <a:latin typeface="Arial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BRONQUIOLITIS AGUDA, NO ESPECIFICADA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DIARREA Y GASTROENTERITIS DE PRESUNTO ORIGEN INFECCIOSO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DIARREA Y GASTROENTERITIS DE PRESUNTO ORIGEN INFECCIOSO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TRAUMATISMO INTRACRANEAL, NO ESPECIFICADO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TRAUMATISMO INTRACRANEAL, NO ESPECIFICADO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TRAUMATISMO INTRACRANEAL, NO ESPECIFICADO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TRAUMATISMO INTRACRANEAL, NO ESPECIFICADO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NEUMONIA, NO ESPECIFICADA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NEUMONIA, NO ESPECIFICADA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4" y="630794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9115" y="620688"/>
            <a:ext cx="9036496" cy="850106"/>
          </a:xfrm>
        </p:spPr>
        <p:txBody>
          <a:bodyPr/>
          <a:lstStyle/>
          <a:p>
            <a:r>
              <a:rPr lang="es-ES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s-ES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s-ES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PRINCIPALES </a:t>
            </a:r>
            <a:r>
              <a:rPr lang="es-E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CAUSAS DE EGRESOS HOSPITALARIOS POR GRUPO DE EDADES. 2015</a:t>
            </a:r>
            <a:r>
              <a:rPr lang="es-AR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s-AR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s-ES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AR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s-AR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6E1EB-45FC-4D45-97FE-B517DD52DE5C}" type="slidenum">
              <a:rPr lang="es-ES_tradnl" smtClean="0"/>
              <a:pPr>
                <a:defRPr/>
              </a:pPr>
              <a:t>27</a:t>
            </a:fld>
            <a:endParaRPr lang="es-ES_tradnl"/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621430"/>
              </p:ext>
            </p:extLst>
          </p:nvPr>
        </p:nvGraphicFramePr>
        <p:xfrm>
          <a:off x="179512" y="1124744"/>
          <a:ext cx="856895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4" y="630794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4427984" y="6385547"/>
            <a:ext cx="25038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1400" b="1" dirty="0" smtClean="0"/>
              <a:t>Fuente: </a:t>
            </a:r>
            <a:r>
              <a:rPr lang="es-ES" altLang="es-AR" sz="1400" b="1" dirty="0" smtClean="0"/>
              <a:t>Resapro 2015</a:t>
            </a:r>
            <a:endParaRPr lang="es-ES_tradnl" altLang="es-AR" sz="1400" b="1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2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7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ECC584-3962-42D7-BD51-920459B7CD7C}" type="slidenum">
              <a:rPr lang="es-ES_tradnl" altLang="es-AR" smtClean="0"/>
              <a:pPr/>
              <a:t>28</a:t>
            </a:fld>
            <a:endParaRPr lang="es-ES_tradnl" altLang="es-AR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s-ES" altLang="es-AR" sz="2800" b="1" dirty="0" smtClean="0">
                <a:solidFill>
                  <a:schemeClr val="tx1"/>
                </a:solidFill>
              </a:rPr>
              <a:t>SISTEMA Y SERVICIOS DE SALUD ENSENADA</a:t>
            </a:r>
            <a:endParaRPr lang="es-ES_tradnl" altLang="es-AR" sz="28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22883" name="Group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39957882"/>
              </p:ext>
            </p:extLst>
          </p:nvPr>
        </p:nvGraphicFramePr>
        <p:xfrm>
          <a:off x="539551" y="1988840"/>
          <a:ext cx="8208367" cy="1655471"/>
        </p:xfrm>
        <a:graphic>
          <a:graphicData uri="http://schemas.openxmlformats.org/drawingml/2006/table">
            <a:tbl>
              <a:tblPr/>
              <a:tblGrid>
                <a:gridCol w="2688630"/>
                <a:gridCol w="2925762"/>
                <a:gridCol w="2593975"/>
              </a:tblGrid>
              <a:tr h="649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Cobertura %</a:t>
                      </a:r>
                    </a:p>
                  </a:txBody>
                  <a:tcPr marT="45739" marB="45739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Detalle</a:t>
                      </a:r>
                    </a:p>
                  </a:txBody>
                  <a:tcPr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Padrón de afiliados</a:t>
                      </a:r>
                    </a:p>
                  </a:txBody>
                  <a:tcPr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E"/>
                    </a:solidFill>
                  </a:tcPr>
                </a:tc>
              </a:tr>
              <a:tr h="335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OS:</a:t>
                      </a:r>
                    </a:p>
                  </a:txBody>
                  <a:tcPr marT="45739" marB="45739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sin dato</a:t>
                      </a:r>
                    </a:p>
                  </a:txBody>
                  <a:tcPr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sin dato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Planes Privados:</a:t>
                      </a:r>
                    </a:p>
                  </a:txBody>
                  <a:tcPr marT="45739" marB="45739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sin dato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sin dato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Mutuales:</a:t>
                      </a:r>
                    </a:p>
                  </a:txBody>
                  <a:tcPr marT="45739" marB="45739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sin dato</a:t>
                      </a:r>
                    </a:p>
                  </a:txBody>
                  <a:tcPr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sin dato</a:t>
                      </a:r>
                    </a:p>
                  </a:txBody>
                  <a:tcPr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2932" name="Group 5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36281399"/>
              </p:ext>
            </p:extLst>
          </p:nvPr>
        </p:nvGraphicFramePr>
        <p:xfrm>
          <a:off x="539750" y="1149881"/>
          <a:ext cx="5688013" cy="694944"/>
        </p:xfrm>
        <a:graphic>
          <a:graphicData uri="http://schemas.openxmlformats.org/drawingml/2006/table">
            <a:tbl>
              <a:tblPr/>
              <a:tblGrid>
                <a:gridCol w="3013075"/>
                <a:gridCol w="2674938"/>
              </a:tblGrid>
              <a:tr h="576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Población sin OS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  y Numero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44.6%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4" name="Text Box 33"/>
          <p:cNvSpPr txBox="1">
            <a:spLocks noChangeArrowheads="1"/>
          </p:cNvSpPr>
          <p:nvPr/>
        </p:nvSpPr>
        <p:spPr bwMode="auto">
          <a:xfrm>
            <a:off x="467544" y="5661248"/>
            <a:ext cx="7704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dirty="0" smtClean="0"/>
              <a:t>Fuente: Estadística, Htal Cestino, Registro Civil. 2015</a:t>
            </a:r>
            <a:endParaRPr lang="es-ES_tradnl" altLang="es-AR" dirty="0"/>
          </a:p>
        </p:txBody>
      </p:sp>
      <p:graphicFrame>
        <p:nvGraphicFramePr>
          <p:cNvPr id="122937" name="Group 57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77615436"/>
              </p:ext>
            </p:extLst>
          </p:nvPr>
        </p:nvGraphicFramePr>
        <p:xfrm>
          <a:off x="503237" y="3717032"/>
          <a:ext cx="8208963" cy="1847946"/>
        </p:xfrm>
        <a:graphic>
          <a:graphicData uri="http://schemas.openxmlformats.org/drawingml/2006/table">
            <a:tbl>
              <a:tblPr/>
              <a:tblGrid>
                <a:gridCol w="2736850"/>
                <a:gridCol w="2735263"/>
                <a:gridCol w="2736850"/>
              </a:tblGrid>
              <a:tr h="88131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Partos totales ultimo año: 686 (2015) 58%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Partos No institucionales:  %        Partos institucionales: 535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Por sector</a:t>
                      </a: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 78% en sector publico 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127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 Publico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 Obras sociales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 Privado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535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sin dato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151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9" y="607645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10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D0245-1884-45AA-9CEB-51FB3DD02FF0}" type="slidenum">
              <a:rPr lang="es-ES_tradnl" altLang="es-AR" smtClean="0"/>
              <a:pPr/>
              <a:t>29</a:t>
            </a:fld>
            <a:endParaRPr lang="es-ES_tradnl" altLang="es-AR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274638"/>
            <a:ext cx="9140385" cy="1143000"/>
          </a:xfrm>
        </p:spPr>
        <p:txBody>
          <a:bodyPr/>
          <a:lstStyle/>
          <a:p>
            <a:pPr eaLnBrk="1" hangingPunct="1"/>
            <a:r>
              <a:rPr lang="es-ES" altLang="es-AR" sz="3600" dirty="0" smtClean="0">
                <a:solidFill>
                  <a:schemeClr val="tx1"/>
                </a:solidFill>
              </a:rPr>
              <a:t>SISTEMA Y SERVICIOS DE SALUD</a:t>
            </a:r>
            <a:endParaRPr lang="es-ES_tradnl" altLang="es-AR" sz="36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35246" name="Group 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455105"/>
              </p:ext>
            </p:extLst>
          </p:nvPr>
        </p:nvGraphicFramePr>
        <p:xfrm>
          <a:off x="524009" y="1268760"/>
          <a:ext cx="8229600" cy="4596293"/>
        </p:xfrm>
        <a:graphic>
          <a:graphicData uri="http://schemas.openxmlformats.org/drawingml/2006/table">
            <a:tbl>
              <a:tblPr/>
              <a:tblGrid>
                <a:gridCol w="5053012"/>
                <a:gridCol w="3176588"/>
              </a:tblGrid>
              <a:tr h="5985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PRESENCIA DE PROGRAMAS NACIONALES : Nivel Local. Responsables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2015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57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Presencia del Programa materno infantil   Si  /No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Presencia  de PROSANE    Si  /No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Si, Dra. Yesuina Tosoni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Inmunizaciones  Si  /No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Si, Dr. Horacio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Terlicher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NODO de SNVS   Si  /No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Beneficiarios de  Plan SUMAR  Nº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14.883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88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PROGRAMAS LOCALES     Detalle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9056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Programa Municipal prevención Ca de cuello uterino; Programa Municipal Lactancia Materna, Programa Municipal Diabetes Gestacional.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9" y="607645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972449"/>
            <a:ext cx="2133600" cy="432955"/>
          </a:xfrm>
          <a:noFill/>
        </p:spPr>
        <p:txBody>
          <a:bodyPr/>
          <a:lstStyle/>
          <a:p>
            <a:fld id="{8C0EFA19-1744-4AE4-AFBD-7C77FCA8F7BE}" type="slidenum">
              <a:rPr lang="es-ES_tradnl" altLang="es-AR" smtClean="0"/>
              <a:pPr/>
              <a:t>3</a:t>
            </a:fld>
            <a:endParaRPr lang="es-ES_tradnl" altLang="es-AR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2556"/>
            <a:ext cx="9143999" cy="604156"/>
          </a:xfrm>
          <a:ln w="38100">
            <a:noFill/>
          </a:ln>
        </p:spPr>
        <p:txBody>
          <a:bodyPr/>
          <a:lstStyle/>
          <a:p>
            <a:pPr marL="838200" indent="-838200" eaLnBrk="1" hangingPunct="1"/>
            <a:r>
              <a:rPr lang="es-ES_tradnl" altLang="es-AR" sz="3200" b="1" dirty="0" smtClean="0">
                <a:solidFill>
                  <a:schemeClr val="tx1"/>
                </a:solidFill>
              </a:rPr>
              <a:t>DEMOGRAFIA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11188" y="5907100"/>
            <a:ext cx="7704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dirty="0" smtClean="0">
                <a:solidFill>
                  <a:srgbClr val="FF3300"/>
                </a:solidFill>
              </a:rPr>
              <a:t> Fuente: indec. Censo 2010 </a:t>
            </a:r>
            <a:endParaRPr lang="es-ES_tradnl" altLang="es-AR" dirty="0">
              <a:solidFill>
                <a:srgbClr val="FF3300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9388" y="836712"/>
            <a:ext cx="8640762" cy="172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1600" b="1" dirty="0"/>
              <a:t>POBLACIÓN TOTAL:   </a:t>
            </a:r>
            <a:r>
              <a:rPr lang="es-ES_tradnl" altLang="es-AR" sz="1600" b="1" dirty="0" smtClean="0"/>
              <a:t>56.062  URBANA 100 </a:t>
            </a:r>
            <a:r>
              <a:rPr lang="es-ES_tradnl" altLang="es-AR" sz="1600" b="1" dirty="0"/>
              <a:t>%    </a:t>
            </a:r>
            <a:r>
              <a:rPr lang="es-ES_tradnl" altLang="es-AR" sz="1600" b="1" dirty="0" smtClean="0"/>
              <a:t>RURAL..0 %</a:t>
            </a:r>
            <a:endParaRPr lang="es-ES_tradnl" altLang="es-AR" sz="1600" b="1" dirty="0"/>
          </a:p>
          <a:p>
            <a:r>
              <a:rPr lang="es-ES_tradnl" altLang="es-AR" sz="1600" b="1" dirty="0"/>
              <a:t>POBLACION INDÍGENA:</a:t>
            </a:r>
            <a:r>
              <a:rPr lang="es-ES_tradnl" altLang="es-AR" sz="1600" dirty="0"/>
              <a:t>   </a:t>
            </a:r>
            <a:r>
              <a:rPr lang="es-ES_tradnl" altLang="es-AR" sz="1600" i="1" dirty="0"/>
              <a:t>(NOMBRE DE PUEBLO INDÍGENA SI CORRESPONDIERE) </a:t>
            </a:r>
          </a:p>
          <a:p>
            <a:r>
              <a:rPr lang="es-ES" altLang="es-AR" sz="1600" b="1" dirty="0"/>
              <a:t>NACIDOS VIVOS POR AÑO:  </a:t>
            </a:r>
            <a:r>
              <a:rPr lang="es-ES" altLang="es-AR" sz="1600" b="1" dirty="0" smtClean="0"/>
              <a:t>1157                  </a:t>
            </a:r>
            <a:r>
              <a:rPr lang="es-ES" altLang="es-AR" sz="1600" b="1" dirty="0"/>
              <a:t>TASA BRUTA DE NATALIDAD</a:t>
            </a:r>
            <a:r>
              <a:rPr lang="es-ES" altLang="es-AR" dirty="0"/>
              <a:t>: </a:t>
            </a:r>
            <a:r>
              <a:rPr lang="es-ES" altLang="es-AR" dirty="0" smtClean="0"/>
              <a:t>20.4‰</a:t>
            </a:r>
            <a:endParaRPr lang="es-ES" altLang="es-AR" dirty="0"/>
          </a:p>
          <a:p>
            <a:pPr algn="ctr"/>
            <a:r>
              <a:rPr lang="es-ES" altLang="es-AR" dirty="0"/>
              <a:t>                                         </a:t>
            </a:r>
            <a:r>
              <a:rPr lang="es-ES" altLang="es-AR" dirty="0" smtClean="0"/>
              <a:t>           </a:t>
            </a:r>
            <a:r>
              <a:rPr lang="es-ES_tradnl" altLang="es-AR" sz="1200" u="sng" dirty="0"/>
              <a:t>Número de nacimientos ocurridos en un año </a:t>
            </a:r>
            <a:r>
              <a:rPr lang="es-ES_tradnl" altLang="es-AR" sz="1200" u="sng" dirty="0" smtClean="0"/>
              <a:t>=</a:t>
            </a:r>
            <a:r>
              <a:rPr lang="es-ES_tradnl" altLang="es-AR" sz="1200" dirty="0" smtClean="0"/>
              <a:t>        </a:t>
            </a:r>
            <a:r>
              <a:rPr lang="es-ES_tradnl" altLang="es-AR" sz="1200" u="sng" dirty="0" smtClean="0"/>
              <a:t>1157    </a:t>
            </a:r>
            <a:r>
              <a:rPr lang="es-ES_tradnl" altLang="es-AR" sz="1200" dirty="0" smtClean="0"/>
              <a:t>x 1000</a:t>
            </a:r>
            <a:endParaRPr lang="es-ES_tradnl" altLang="es-AR" sz="1200" dirty="0"/>
          </a:p>
          <a:p>
            <a:pPr algn="ctr"/>
            <a:r>
              <a:rPr lang="es-ES_tradnl" altLang="es-AR" sz="1200" dirty="0"/>
              <a:t>                                              </a:t>
            </a:r>
            <a:r>
              <a:rPr lang="es-ES_tradnl" altLang="es-AR" sz="1200" dirty="0" smtClean="0"/>
              <a:t>                        </a:t>
            </a:r>
            <a:r>
              <a:rPr lang="es-ES_tradnl" altLang="es-AR" sz="1200" dirty="0"/>
              <a:t>población media de ese mismo </a:t>
            </a:r>
            <a:r>
              <a:rPr lang="es-ES_tradnl" altLang="es-AR" sz="1200" dirty="0" smtClean="0"/>
              <a:t>período             56729</a:t>
            </a:r>
            <a:endParaRPr lang="es-ES_tradnl" altLang="es-AR" sz="1200" dirty="0"/>
          </a:p>
          <a:p>
            <a:pPr algn="ctr"/>
            <a:endParaRPr lang="es-ES_tradnl" altLang="es-AR" sz="1200" dirty="0"/>
          </a:p>
          <a:p>
            <a:pPr>
              <a:spcBef>
                <a:spcPct val="20000"/>
              </a:spcBef>
            </a:pPr>
            <a:endParaRPr lang="es-ES_tradnl" altLang="es-AR" sz="1200" i="1" dirty="0"/>
          </a:p>
        </p:txBody>
      </p:sp>
      <p:graphicFrame>
        <p:nvGraphicFramePr>
          <p:cNvPr id="7229" name="Group 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270283"/>
              </p:ext>
            </p:extLst>
          </p:nvPr>
        </p:nvGraphicFramePr>
        <p:xfrm>
          <a:off x="5292725" y="2368402"/>
          <a:ext cx="3509963" cy="3572224"/>
        </p:xfrm>
        <a:graphic>
          <a:graphicData uri="http://schemas.openxmlformats.org/drawingml/2006/table">
            <a:tbl>
              <a:tblPr/>
              <a:tblGrid>
                <a:gridCol w="1912938"/>
                <a:gridCol w="1597025"/>
              </a:tblGrid>
              <a:tr h="73170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POBLACION OBJETIVO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DE ACCIONES ESPECIFICAS  </a:t>
                      </a: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Nº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35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&lt; a 1 año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1157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1 a 4 años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3847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5 a 9 años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4862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Adolescente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9484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PEA  ( 18 a 65 a)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31426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Mujeres en edad fértil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14108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Mayores de 65 años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5286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084699"/>
              </p:ext>
            </p:extLst>
          </p:nvPr>
        </p:nvGraphicFramePr>
        <p:xfrm>
          <a:off x="606430" y="2241238"/>
          <a:ext cx="4248472" cy="366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0794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00206E-7C17-4EFA-948B-E46427249CF8}" type="slidenum">
              <a:rPr lang="es-ES_tradnl" altLang="es-AR" smtClean="0"/>
              <a:pPr/>
              <a:t>30</a:t>
            </a:fld>
            <a:endParaRPr lang="es-ES_tradnl" altLang="es-AR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274638"/>
            <a:ext cx="9140385" cy="1143000"/>
          </a:xfrm>
        </p:spPr>
        <p:txBody>
          <a:bodyPr/>
          <a:lstStyle/>
          <a:p>
            <a:pPr eaLnBrk="1" hangingPunct="1"/>
            <a:r>
              <a:rPr lang="es-ES" altLang="es-AR" sz="3200" dirty="0" smtClean="0">
                <a:solidFill>
                  <a:schemeClr val="tx1"/>
                </a:solidFill>
              </a:rPr>
              <a:t>SISTEMA Y SERVICIOS DE SALUD</a:t>
            </a:r>
            <a:endParaRPr lang="es-ES_tradnl" altLang="es-AR" sz="3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23986" name="Group 8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7952475"/>
              </p:ext>
            </p:extLst>
          </p:nvPr>
        </p:nvGraphicFramePr>
        <p:xfrm>
          <a:off x="179388" y="1196975"/>
          <a:ext cx="8785225" cy="4487236"/>
        </p:xfrm>
        <a:graphic>
          <a:graphicData uri="http://schemas.openxmlformats.org/drawingml/2006/table">
            <a:tbl>
              <a:tblPr/>
              <a:tblGrid>
                <a:gridCol w="1454150"/>
                <a:gridCol w="1025525"/>
                <a:gridCol w="1028700"/>
                <a:gridCol w="1106487"/>
                <a:gridCol w="1266825"/>
                <a:gridCol w="1339850"/>
                <a:gridCol w="1563688"/>
              </a:tblGrid>
              <a:tr h="676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HOSPITALES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Nº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Nivel de </a:t>
                      </a:r>
                      <a:r>
                        <a:rPr kumimoji="0" lang="es-ES_tradn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Complej</a:t>
                      </a: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médicos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Nº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P. No médico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Camas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Egresos/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Consultas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Anuales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Provinciales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255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17181/55369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Municipales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 dato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CAPS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159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76561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Provinciales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 dato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Municipales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76561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PMC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s-E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s-E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s-E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2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Emergencia 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CICS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4789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525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Derivación a Mayor complejidad si corresponde a :   17  KM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80" name="Text Box 63"/>
          <p:cNvSpPr txBox="1">
            <a:spLocks noChangeArrowheads="1"/>
          </p:cNvSpPr>
          <p:nvPr/>
        </p:nvSpPr>
        <p:spPr bwMode="auto">
          <a:xfrm>
            <a:off x="251520" y="5701624"/>
            <a:ext cx="7704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dirty="0" smtClean="0"/>
              <a:t>Fuente:  Salud </a:t>
            </a:r>
            <a:r>
              <a:rPr lang="es-ES_tradnl" altLang="es-AR" dirty="0"/>
              <a:t>M</a:t>
            </a:r>
            <a:r>
              <a:rPr lang="es-ES_tradnl" altLang="es-AR" dirty="0" smtClean="0"/>
              <a:t>unicipal, Caps. Htal</a:t>
            </a:r>
            <a:r>
              <a:rPr lang="es-ES_tradnl" altLang="es-AR" dirty="0"/>
              <a:t>.</a:t>
            </a:r>
            <a:r>
              <a:rPr lang="es-ES_tradnl" altLang="es-AR" dirty="0" smtClean="0"/>
              <a:t> Cestino</a:t>
            </a:r>
            <a:r>
              <a:rPr lang="es-ES_tradnl" altLang="es-AR" dirty="0"/>
              <a:t>*</a:t>
            </a:r>
            <a:r>
              <a:rPr lang="es-ES_tradnl" altLang="es-AR" dirty="0" smtClean="0"/>
              <a:t> 2015</a:t>
            </a:r>
            <a:endParaRPr lang="es-ES_tradnl" altLang="es-A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9" y="607645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C9CE6B-BCB9-4596-B8D4-8913867508C8}" type="slidenum">
              <a:rPr lang="es-ES_tradnl" altLang="es-AR" smtClean="0"/>
              <a:pPr/>
              <a:t>31</a:t>
            </a:fld>
            <a:endParaRPr lang="es-ES_tradnl" altLang="es-AR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713788" cy="633412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s-ES" altLang="es-AR" sz="2400" b="1" dirty="0" smtClean="0">
                <a:solidFill>
                  <a:schemeClr val="tx1"/>
                </a:solidFill>
              </a:rPr>
              <a:t>SISTEMA Y SERVICIOS DE SALUD</a:t>
            </a:r>
            <a:r>
              <a:rPr lang="es-AR" altLang="es-AR" sz="2400" dirty="0" smtClean="0">
                <a:solidFill>
                  <a:schemeClr val="tx1"/>
                </a:solidFill>
              </a:rPr>
              <a:t> : </a:t>
            </a:r>
            <a:r>
              <a:rPr lang="es-AR" altLang="es-AR" sz="2400" b="1" dirty="0" smtClean="0">
                <a:solidFill>
                  <a:schemeClr val="tx1"/>
                </a:solidFill>
              </a:rPr>
              <a:t>CAPS</a:t>
            </a:r>
            <a:r>
              <a:rPr lang="es-AR" altLang="es-AR" sz="2400" dirty="0" smtClean="0">
                <a:solidFill>
                  <a:schemeClr val="tx1"/>
                </a:solidFill>
              </a:rPr>
              <a:t/>
            </a:r>
            <a:br>
              <a:rPr lang="es-AR" altLang="es-AR" sz="2400" dirty="0" smtClean="0">
                <a:solidFill>
                  <a:schemeClr val="tx1"/>
                </a:solidFill>
              </a:rPr>
            </a:br>
            <a:endParaRPr lang="es-ES_tradnl" altLang="es-AR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26001" name="Group 4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858262"/>
              </p:ext>
            </p:extLst>
          </p:nvPr>
        </p:nvGraphicFramePr>
        <p:xfrm>
          <a:off x="250825" y="765171"/>
          <a:ext cx="8713663" cy="5047349"/>
        </p:xfrm>
        <a:graphic>
          <a:graphicData uri="http://schemas.openxmlformats.org/drawingml/2006/table">
            <a:tbl>
              <a:tblPr/>
              <a:tblGrid>
                <a:gridCol w="5043416"/>
                <a:gridCol w="3670247"/>
              </a:tblGrid>
              <a:tr h="365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Padrón  de población a cargo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Registros de acciones de promoción y prevención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Ficheros  de casos en seguimiento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Fichero cronológico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Fichas Familiares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Registros e Informes Estadísticos</a:t>
                      </a:r>
                      <a:endParaRPr kumimoji="0" 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257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Expedientes individuales de Salud en CAPS: Resaltar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</a:t>
                      </a: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s-ES_tradnl" sz="1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Historia Clínica Adulto  </a:t>
                      </a: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 </a:t>
                      </a:r>
                      <a:r>
                        <a:rPr kumimoji="0" lang="es-ES_tradnl" sz="1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HC Perinatal Básica </a:t>
                      </a: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</a:t>
                      </a: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s-ES_tradnl" sz="1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HC del Niño-HC del Adolescente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 </a:t>
                      </a:r>
                      <a:r>
                        <a:rPr kumimoji="0" lang="es-ES_tradnl" sz="1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Carnet Perinatal  </a:t>
                      </a:r>
                      <a:r>
                        <a:rPr kumimoji="0" lang="es-ES_tradnl" sz="1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 </a:t>
                      </a:r>
                      <a:r>
                        <a:rPr kumimoji="0" lang="es-ES_tradnl" sz="1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Carnet de inmunizaciones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96776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Guías  y Normas de Atención presentes en CAPS : Marcar lo que tienen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s-ES_tradnl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Inmunizaciones</a:t>
                      </a: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:           SI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s-ES_tradnl" sz="1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Control de Embarazo</a:t>
                      </a: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   SI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s-ES_tradnl" sz="1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Salud Infantil </a:t>
                      </a: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 SI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s-ES_tradnl" sz="1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Adolescente</a:t>
                      </a: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</a:t>
                      </a: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s-ES_tradnl" sz="1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Adultos</a:t>
                      </a: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SI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4733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Realizan actividades de auditoria de Registros para verificar el cumplimiento de las normas?       </a:t>
                      </a: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93124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Talleres de Educación para la Salud en APS : Resaltar lo que realizan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s-ES_tradnl" sz="1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Control del Embarazo Parto y Puerperio </a:t>
                      </a: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 </a:t>
                      </a:r>
                      <a:r>
                        <a:rPr kumimoji="0" lang="es-ES_tradnl" sz="1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Lactancia materna </a:t>
                      </a: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</a:t>
                      </a: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s-ES_tradnl" sz="1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Salud  Infantil </a:t>
                      </a: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</a:t>
                      </a: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s-ES_tradnl" sz="1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Salud del adolescente </a:t>
                      </a: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</a:t>
                      </a: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s-ES_tradnl" sz="1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Salud Sexual y Reproductiva </a:t>
                      </a: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</a:t>
                      </a: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s-ES_tradnl" sz="1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Salud del adulto </a:t>
                      </a: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</a:t>
                      </a: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s-ES_tradnl" sz="1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Prevención de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Enfermedades No transmisibles </a:t>
                      </a:r>
                      <a:r>
                        <a:rPr kumimoji="0" lang="es-ES_tradnl" sz="1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 Enfermedades </a:t>
                      </a:r>
                      <a:r>
                        <a:rPr kumimoji="0" lang="es-ES_tradnl" sz="1200" b="1" i="1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Zoonoticas</a:t>
                      </a:r>
                      <a:r>
                        <a:rPr kumimoji="0" lang="es-ES_tradnl" sz="1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y vectoriales   </a:t>
                      </a: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 </a:t>
                      </a:r>
                      <a:r>
                        <a:rPr kumimoji="0" lang="es-ES_tradnl" sz="1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OTROS</a:t>
                      </a: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Proyecto local: sistema de </a:t>
                      </a:r>
                      <a:r>
                        <a:rPr kumimoji="0" lang="es-ES_tradnl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informacion</a:t>
                      </a:r>
                      <a:r>
                        <a:rPr kumimoji="0" lang="es-ES_tradn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de salud actual en trabajo territorial.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67" name="Text Box 32"/>
          <p:cNvSpPr txBox="1">
            <a:spLocks noChangeArrowheads="1"/>
          </p:cNvSpPr>
          <p:nvPr/>
        </p:nvSpPr>
        <p:spPr bwMode="auto">
          <a:xfrm>
            <a:off x="3851920" y="6228020"/>
            <a:ext cx="2736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dirty="0" smtClean="0"/>
              <a:t>Fuentes: </a:t>
            </a:r>
            <a:r>
              <a:rPr lang="es-ES_tradnl" altLang="es-AR" dirty="0" err="1" smtClean="0"/>
              <a:t>Caps</a:t>
            </a:r>
            <a:r>
              <a:rPr lang="es-ES_tradnl" altLang="es-AR" dirty="0" smtClean="0"/>
              <a:t> - 2015 </a:t>
            </a:r>
            <a:endParaRPr lang="es-ES_tradnl" altLang="es-A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34372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6198A4-E62C-4DB3-9612-056B53676A27}" type="slidenum">
              <a:rPr lang="es-ES_tradnl" altLang="es-AR" smtClean="0"/>
              <a:pPr/>
              <a:t>32</a:t>
            </a:fld>
            <a:endParaRPr lang="es-ES_tradnl" altLang="es-AR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AR" sz="3200" b="1" dirty="0" smtClean="0">
                <a:solidFill>
                  <a:schemeClr val="tx1"/>
                </a:solidFill>
                <a:latin typeface="Times New Roman" pitchFamily="18" charset="0"/>
              </a:rPr>
              <a:t>SISTEMA Y SERVICIOS DE SALUD</a:t>
            </a:r>
            <a:r>
              <a:rPr lang="es-ES" altLang="es-AR" sz="3600" b="1" dirty="0" smtClean="0">
                <a:solidFill>
                  <a:schemeClr val="tx1"/>
                </a:solidFill>
              </a:rPr>
              <a:t/>
            </a:r>
            <a:br>
              <a:rPr lang="es-ES" altLang="es-AR" sz="3600" b="1" dirty="0" smtClean="0">
                <a:solidFill>
                  <a:schemeClr val="tx1"/>
                </a:solidFill>
              </a:rPr>
            </a:br>
            <a:endParaRPr lang="es-ES_tradnl" altLang="es-AR" sz="36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29113" name="Group 8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25430467"/>
              </p:ext>
            </p:extLst>
          </p:nvPr>
        </p:nvGraphicFramePr>
        <p:xfrm>
          <a:off x="250825" y="1341438"/>
          <a:ext cx="8424863" cy="4014499"/>
        </p:xfrm>
        <a:graphic>
          <a:graphicData uri="http://schemas.openxmlformats.org/drawingml/2006/table">
            <a:tbl>
              <a:tblPr/>
              <a:tblGrid>
                <a:gridCol w="5245100"/>
                <a:gridCol w="3179763"/>
              </a:tblGrid>
              <a:tr h="36580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ENFERMEDADES ZOONOTICAS Y VECTORIALES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518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Mascotas vacunadas ultimo año Nª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2453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Actividades de desratizacion ultimo año Nº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Actividades de prevención del Dengue Nº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Actividades de limpieza 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desmalezamiento Ultimo año   Nº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Diario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Casos de rabia en mascotas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Ultimo año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0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Proyecto: Sobre población canina y salud publica «derecho a vivir en un ambiente sano»  Alumnos Tecnicatura medio ambiente.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40212" y="5445224"/>
            <a:ext cx="7704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dirty="0" smtClean="0"/>
              <a:t>Fuente: Departamento de Veterinaria y Bromatología - 2015</a:t>
            </a:r>
            <a:endParaRPr lang="es-ES_tradnl" altLang="es-A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9329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Mapeo para la eliminación de focos, recolección y descarte </a:t>
            </a:r>
            <a:endParaRPr lang="es-ES" sz="3200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03986"/>
            <a:ext cx="2545854" cy="4525963"/>
          </a:xfrm>
        </p:spPr>
      </p:pic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905"/>
            <a:ext cx="2545854" cy="4525963"/>
          </a:xfr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9B47F-88F6-4F0F-BD92-0DF1E63BBDE1}" type="slidenum">
              <a:rPr lang="es-ES_tradnl" smtClean="0"/>
              <a:pPr>
                <a:defRPr/>
              </a:pPr>
              <a:t>33</a:t>
            </a:fld>
            <a:endParaRPr lang="es-ES_tradnl" dirty="0"/>
          </a:p>
        </p:txBody>
      </p:sp>
      <p:sp>
        <p:nvSpPr>
          <p:cNvPr id="8" name="7 CuadroTexto"/>
          <p:cNvSpPr txBox="1"/>
          <p:nvPr/>
        </p:nvSpPr>
        <p:spPr>
          <a:xfrm>
            <a:off x="239962" y="2323050"/>
            <a:ext cx="18837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s-ES" sz="900" dirty="0" smtClean="0"/>
              <a:t>Deposito municipal</a:t>
            </a:r>
          </a:p>
          <a:p>
            <a:pPr>
              <a:lnSpc>
                <a:spcPct val="300000"/>
              </a:lnSpc>
            </a:pPr>
            <a:r>
              <a:rPr lang="es-ES" sz="900" dirty="0" smtClean="0"/>
              <a:t>Terreno deposito de </a:t>
            </a:r>
            <a:r>
              <a:rPr lang="es-ES" sz="900" dirty="0" err="1" smtClean="0"/>
              <a:t>cirujeo</a:t>
            </a:r>
            <a:endParaRPr lang="es-ES" sz="900" dirty="0" smtClean="0"/>
          </a:p>
          <a:p>
            <a:pPr>
              <a:lnSpc>
                <a:spcPct val="300000"/>
              </a:lnSpc>
            </a:pPr>
            <a:r>
              <a:rPr lang="es-ES" sz="900" dirty="0" smtClean="0"/>
              <a:t>Terreno colmado de cubiertas</a:t>
            </a:r>
          </a:p>
          <a:p>
            <a:pPr>
              <a:lnSpc>
                <a:spcPct val="300000"/>
              </a:lnSpc>
            </a:pPr>
            <a:r>
              <a:rPr lang="es-ES" sz="900" dirty="0" smtClean="0"/>
              <a:t>Basurales y poda</a:t>
            </a:r>
          </a:p>
          <a:p>
            <a:pPr>
              <a:lnSpc>
                <a:spcPct val="300000"/>
              </a:lnSpc>
            </a:pPr>
            <a:r>
              <a:rPr lang="es-ES" sz="900" dirty="0" smtClean="0"/>
              <a:t>Cestos colmados</a:t>
            </a:r>
          </a:p>
          <a:p>
            <a:pPr>
              <a:lnSpc>
                <a:spcPct val="300000"/>
              </a:lnSpc>
            </a:pPr>
            <a:r>
              <a:rPr lang="es-ES" sz="900" dirty="0" smtClean="0"/>
              <a:t>Gomerías</a:t>
            </a:r>
          </a:p>
          <a:p>
            <a:pPr>
              <a:lnSpc>
                <a:spcPct val="300000"/>
              </a:lnSpc>
            </a:pPr>
            <a:r>
              <a:rPr lang="es-ES" sz="900" dirty="0" smtClean="0"/>
              <a:t>Asentamientos </a:t>
            </a:r>
          </a:p>
          <a:p>
            <a:pPr>
              <a:lnSpc>
                <a:spcPct val="300000"/>
              </a:lnSpc>
            </a:pPr>
            <a:endParaRPr lang="es-ES" sz="900" dirty="0"/>
          </a:p>
        </p:txBody>
      </p:sp>
      <p:sp>
        <p:nvSpPr>
          <p:cNvPr id="12" name="11 Elipse"/>
          <p:cNvSpPr/>
          <p:nvPr/>
        </p:nvSpPr>
        <p:spPr>
          <a:xfrm>
            <a:off x="107504" y="2564904"/>
            <a:ext cx="144016" cy="1943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107504" y="2924944"/>
            <a:ext cx="144016" cy="19432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95947" y="3376923"/>
            <a:ext cx="144016" cy="1943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107504" y="4149080"/>
            <a:ext cx="144016" cy="194320"/>
          </a:xfrm>
          <a:prstGeom prst="ellipse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107504" y="4606280"/>
            <a:ext cx="144016" cy="19432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107504" y="5013176"/>
            <a:ext cx="144016" cy="194320"/>
          </a:xfrm>
          <a:prstGeom prst="ellipse">
            <a:avLst/>
          </a:prstGeom>
          <a:solidFill>
            <a:srgbClr val="E83C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107504" y="3751346"/>
            <a:ext cx="144016" cy="194320"/>
          </a:xfrm>
          <a:prstGeom prst="ellipse">
            <a:avLst/>
          </a:prstGeom>
          <a:solidFill>
            <a:srgbClr val="7E67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004048" y="6337914"/>
            <a:ext cx="295232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dirty="0" smtClean="0"/>
              <a:t>Fuente: CAPS - 2016</a:t>
            </a:r>
            <a:endParaRPr lang="es-ES_tradnl" altLang="es-AR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35" y="6199845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21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4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28800"/>
            <a:ext cx="2545854" cy="4525963"/>
          </a:xfrm>
        </p:spPr>
      </p:pic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2545854" cy="4525963"/>
          </a:xfr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9B47F-88F6-4F0F-BD92-0DF1E63BBDE1}" type="slidenum">
              <a:rPr lang="es-ES_tradnl" smtClean="0"/>
              <a:pPr>
                <a:defRPr/>
              </a:pPr>
              <a:t>34</a:t>
            </a:fld>
            <a:endParaRPr lang="es-ES_tradnl"/>
          </a:p>
        </p:txBody>
      </p:sp>
      <p:sp>
        <p:nvSpPr>
          <p:cNvPr id="8" name="7 CuadroTexto"/>
          <p:cNvSpPr txBox="1"/>
          <p:nvPr/>
        </p:nvSpPr>
        <p:spPr>
          <a:xfrm>
            <a:off x="323528" y="2323050"/>
            <a:ext cx="18837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s-ES" sz="900" dirty="0" smtClean="0"/>
              <a:t>Deposito municipal</a:t>
            </a:r>
          </a:p>
          <a:p>
            <a:pPr>
              <a:lnSpc>
                <a:spcPct val="300000"/>
              </a:lnSpc>
            </a:pPr>
            <a:r>
              <a:rPr lang="es-ES" sz="900" dirty="0" smtClean="0"/>
              <a:t>Terreno deposito de </a:t>
            </a:r>
            <a:r>
              <a:rPr lang="es-ES" sz="900" dirty="0" err="1" smtClean="0"/>
              <a:t>cirujeo</a:t>
            </a:r>
            <a:endParaRPr lang="es-ES" sz="900" dirty="0" smtClean="0"/>
          </a:p>
          <a:p>
            <a:pPr>
              <a:lnSpc>
                <a:spcPct val="300000"/>
              </a:lnSpc>
            </a:pPr>
            <a:r>
              <a:rPr lang="es-ES" sz="900" dirty="0" smtClean="0"/>
              <a:t>Terreno colmado de cubiertas</a:t>
            </a:r>
          </a:p>
          <a:p>
            <a:pPr>
              <a:lnSpc>
                <a:spcPct val="300000"/>
              </a:lnSpc>
            </a:pPr>
            <a:r>
              <a:rPr lang="es-ES" sz="900" dirty="0" smtClean="0"/>
              <a:t>Basurales y poda</a:t>
            </a:r>
          </a:p>
          <a:p>
            <a:pPr>
              <a:lnSpc>
                <a:spcPct val="300000"/>
              </a:lnSpc>
            </a:pPr>
            <a:r>
              <a:rPr lang="es-ES" sz="900" dirty="0" smtClean="0"/>
              <a:t>Cestos colmados</a:t>
            </a:r>
          </a:p>
          <a:p>
            <a:pPr>
              <a:lnSpc>
                <a:spcPct val="300000"/>
              </a:lnSpc>
            </a:pPr>
            <a:r>
              <a:rPr lang="es-ES" sz="900" dirty="0" smtClean="0"/>
              <a:t>Gomerías</a:t>
            </a:r>
          </a:p>
          <a:p>
            <a:pPr>
              <a:lnSpc>
                <a:spcPct val="300000"/>
              </a:lnSpc>
            </a:pPr>
            <a:r>
              <a:rPr lang="es-ES" sz="900" dirty="0" smtClean="0"/>
              <a:t>Asentamientos </a:t>
            </a:r>
          </a:p>
          <a:p>
            <a:pPr>
              <a:lnSpc>
                <a:spcPct val="300000"/>
              </a:lnSpc>
            </a:pPr>
            <a:endParaRPr lang="es-ES" sz="900" dirty="0"/>
          </a:p>
        </p:txBody>
      </p:sp>
      <p:sp>
        <p:nvSpPr>
          <p:cNvPr id="9" name="8 Elipse"/>
          <p:cNvSpPr/>
          <p:nvPr/>
        </p:nvSpPr>
        <p:spPr>
          <a:xfrm>
            <a:off x="107504" y="2564904"/>
            <a:ext cx="144016" cy="1943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107504" y="2924944"/>
            <a:ext cx="144016" cy="19432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95947" y="3376923"/>
            <a:ext cx="144016" cy="1943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107504" y="3751346"/>
            <a:ext cx="144016" cy="194320"/>
          </a:xfrm>
          <a:prstGeom prst="ellipse">
            <a:avLst/>
          </a:prstGeom>
          <a:solidFill>
            <a:srgbClr val="7E67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107504" y="4149080"/>
            <a:ext cx="144016" cy="194320"/>
          </a:xfrm>
          <a:prstGeom prst="ellipse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107504" y="4606280"/>
            <a:ext cx="144016" cy="19432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107504" y="5013176"/>
            <a:ext cx="144016" cy="194320"/>
          </a:xfrm>
          <a:prstGeom prst="ellipse">
            <a:avLst/>
          </a:prstGeom>
          <a:solidFill>
            <a:srgbClr val="E83C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Mapeo para la eliminación de focos, recolección y descarte </a:t>
            </a:r>
            <a:endParaRPr lang="es-ES" sz="32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7" y="6262942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004048" y="6337914"/>
            <a:ext cx="295232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dirty="0" smtClean="0"/>
              <a:t>Fuente: CAPS - 2016</a:t>
            </a:r>
            <a:endParaRPr lang="es-ES_tradnl" altLang="es-AR" dirty="0"/>
          </a:p>
        </p:txBody>
      </p:sp>
      <p:cxnSp>
        <p:nvCxnSpPr>
          <p:cNvPr id="19" name="18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9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lvl="0"/>
            <a:r>
              <a:rPr lang="es-ES_tradnl" sz="2800" b="1" dirty="0">
                <a:solidFill>
                  <a:schemeClr val="tx1"/>
                </a:solidFill>
                <a:latin typeface="Times New Roman" pitchFamily="18" charset="0"/>
              </a:rPr>
              <a:t>ENFERMEDADES ZOONOTICAS Y VECTORIALES</a:t>
            </a:r>
            <a:br>
              <a:rPr lang="es-ES_tradnl" sz="2800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9B47F-88F6-4F0F-BD92-0DF1E63BBDE1}" type="slidenum">
              <a:rPr lang="es-ES_tradnl" smtClean="0"/>
              <a:pPr>
                <a:defRPr/>
              </a:pPr>
              <a:t>35</a:t>
            </a:fld>
            <a:endParaRPr lang="es-ES_tradnl"/>
          </a:p>
        </p:txBody>
      </p:sp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740114"/>
              </p:ext>
            </p:extLst>
          </p:nvPr>
        </p:nvGraphicFramePr>
        <p:xfrm>
          <a:off x="539552" y="980728"/>
          <a:ext cx="82809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9329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51520" y="5726582"/>
            <a:ext cx="7704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dirty="0" smtClean="0"/>
              <a:t>Fuente: Departamento de Veterinaria y Bromatología - 2015</a:t>
            </a:r>
            <a:endParaRPr lang="es-ES_tradnl" altLang="es-AR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26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4BBD12-A097-4CD4-86B7-4529B0019F54}" type="slidenum">
              <a:rPr lang="es-ES_tradnl" altLang="es-AR" smtClean="0"/>
              <a:pPr/>
              <a:t>36</a:t>
            </a:fld>
            <a:endParaRPr lang="es-ES_tradnl" altLang="es-AR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AR" sz="2800" b="1" dirty="0" smtClean="0">
                <a:solidFill>
                  <a:schemeClr val="tx1"/>
                </a:solidFill>
                <a:latin typeface="Times New Roman" pitchFamily="18" charset="0"/>
              </a:rPr>
              <a:t>SISTEMA Y SERVICIOS DE SALUD</a:t>
            </a:r>
            <a:br>
              <a:rPr lang="es-ES" altLang="es-AR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s-ES" altLang="es-AR" sz="2400" dirty="0" smtClean="0">
                <a:solidFill>
                  <a:schemeClr val="tx1"/>
                </a:solidFill>
                <a:latin typeface="Times New Roman" pitchFamily="18" charset="0"/>
              </a:rPr>
              <a:t>SECTOR ESTATAL</a:t>
            </a:r>
            <a:endParaRPr lang="es-ES_tradnl" altLang="es-AR" sz="24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124931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570483"/>
              </p:ext>
            </p:extLst>
          </p:nvPr>
        </p:nvGraphicFramePr>
        <p:xfrm>
          <a:off x="457200" y="1447800"/>
          <a:ext cx="8229600" cy="3998916"/>
        </p:xfrm>
        <a:graphic>
          <a:graphicData uri="http://schemas.openxmlformats.org/drawingml/2006/table">
            <a:tbl>
              <a:tblPr/>
              <a:tblGrid>
                <a:gridCol w="6995120"/>
                <a:gridCol w="1234480"/>
              </a:tblGrid>
              <a:tr h="335307">
                <a:tc gridSpan="2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Laboratorio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65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NewRomanPS-BoldMT" charset="0"/>
                          <a:cs typeface="Arial" pitchFamily="34" charset="0"/>
                        </a:rPr>
                        <a:t>N º de Laboratorios para Análisis Clínicos en el Municipio. </a:t>
                      </a:r>
                      <a:endParaRPr kumimoji="0" lang="es-ES_tradn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NewRomanPS-BoldMT" charset="0"/>
                        <a:cs typeface="Arial" pitchFamily="34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07">
                <a:tc gridSpan="2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    Diagnostico por Imágenes</a:t>
                      </a:r>
                      <a:endParaRPr kumimoji="0" lang="es-ES_trad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63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NewRomanPS-BoldMT" charset="0"/>
                          <a:cs typeface="Arial" pitchFamily="34" charset="0"/>
                        </a:rPr>
                        <a:t>N º de Centros de Diagnóstico por Imágenes en el Municipio. </a:t>
                      </a:r>
                      <a:endParaRPr kumimoji="0" lang="es-ES_tradn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NewRomanPS-BoldMT" charset="0"/>
                        <a:cs typeface="Arial" pitchFamily="34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0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    ECG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63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Nº de Centros con Electrocardiógrafos Basales y de Esfuerzo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0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     Medicamentos</a:t>
                      </a:r>
                      <a:endParaRPr kumimoji="0" lang="es-ES_trad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B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65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 Remediar: %  de </a:t>
                      </a: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CAPS con Remediar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Botiquines anuales por CAPS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29,2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2" name="Text Box 31"/>
          <p:cNvSpPr txBox="1">
            <a:spLocks noChangeArrowheads="1"/>
          </p:cNvSpPr>
          <p:nvPr/>
        </p:nvSpPr>
        <p:spPr bwMode="auto">
          <a:xfrm>
            <a:off x="395536" y="5661248"/>
            <a:ext cx="7704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dirty="0" smtClean="0"/>
              <a:t>Fuente: Remediar - 2015 </a:t>
            </a:r>
            <a:endParaRPr lang="es-ES_tradnl" altLang="es-A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9" y="607645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rafica\Desktop\DISEÑO\mapa-salu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4" y="260648"/>
            <a:ext cx="7667478" cy="613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649238-89EF-4CC5-8BFE-B37A3776A011}" type="slidenum">
              <a:rPr lang="es-ES_tradnl" altLang="es-AR" smtClean="0"/>
              <a:pPr/>
              <a:t>37</a:t>
            </a:fld>
            <a:endParaRPr lang="es-ES_tradnl" altLang="es-AR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581128"/>
            <a:ext cx="8229600" cy="922114"/>
          </a:xfrm>
        </p:spPr>
        <p:txBody>
          <a:bodyPr/>
          <a:lstStyle/>
          <a:p>
            <a:pPr algn="l" eaLnBrk="1" hangingPunct="1"/>
            <a:r>
              <a:rPr lang="es-ES_tradnl" altLang="es-AR" sz="2400" b="1" dirty="0" smtClean="0">
                <a:solidFill>
                  <a:schemeClr val="tx1"/>
                </a:solidFill>
                <a:latin typeface="Times New Roman" pitchFamily="18" charset="0"/>
              </a:rPr>
              <a:t>GEOREFERENCIA</a:t>
            </a:r>
            <a:r>
              <a:rPr lang="es-ES_tradnl" altLang="es-AR" sz="2400" b="1" dirty="0" smtClean="0">
                <a:solidFill>
                  <a:schemeClr val="accent2"/>
                </a:solidFill>
                <a:latin typeface="Times New Roman" pitchFamily="18" charset="0"/>
              </a:rPr>
              <a:t>:  </a:t>
            </a:r>
            <a:r>
              <a:rPr lang="es-ES_tradnl" altLang="es-AR" sz="2400" b="1" dirty="0" smtClean="0">
                <a:solidFill>
                  <a:schemeClr val="tx1"/>
                </a:solidFill>
                <a:latin typeface="Times New Roman" pitchFamily="18" charset="0"/>
              </a:rPr>
              <a:t>Salud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548897" y="5483635"/>
            <a:ext cx="741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dirty="0" smtClean="0"/>
              <a:t>Hospitales</a:t>
            </a:r>
            <a:r>
              <a:rPr lang="es-ES_tradnl" altLang="es-AR" dirty="0"/>
              <a:t>, CAPS y CIC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60" y="5916682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2339752" y="2636912"/>
            <a:ext cx="72008" cy="45719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1294735" y="2267884"/>
            <a:ext cx="144016" cy="144016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533374" y="2165679"/>
            <a:ext cx="1526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POSTA SANITARIA</a:t>
            </a:r>
            <a:endParaRPr lang="es-ES" sz="1000" b="1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8374E0-DEEA-41DA-981A-661A476D2537}" type="slidenum">
              <a:rPr lang="es-ES_tradnl" smtClean="0"/>
              <a:pPr/>
              <a:t>38</a:t>
            </a:fld>
            <a:endParaRPr lang="es-ES_tradnl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841996" y="476672"/>
            <a:ext cx="7643192" cy="782960"/>
          </a:xfrm>
        </p:spPr>
        <p:txBody>
          <a:bodyPr/>
          <a:lstStyle/>
          <a:p>
            <a:pPr eaLnBrk="1" hangingPunct="1"/>
            <a:r>
              <a:rPr lang="es-ES_tradnl" sz="2800" b="1" dirty="0" smtClean="0">
                <a:solidFill>
                  <a:schemeClr val="tx1"/>
                </a:solidFill>
              </a:rPr>
              <a:t/>
            </a:r>
            <a:br>
              <a:rPr lang="es-ES_tradnl" sz="2800" b="1" dirty="0" smtClean="0">
                <a:solidFill>
                  <a:schemeClr val="tx1"/>
                </a:solidFill>
              </a:rPr>
            </a:br>
            <a:r>
              <a:rPr lang="es-ES_tradnl" sz="2800" b="1" dirty="0" smtClean="0">
                <a:solidFill>
                  <a:schemeClr val="tx1"/>
                </a:solidFill>
              </a:rPr>
              <a:t/>
            </a:r>
            <a:br>
              <a:rPr lang="es-ES_tradnl" sz="2800" b="1" dirty="0" smtClean="0">
                <a:solidFill>
                  <a:schemeClr val="tx1"/>
                </a:solidFill>
              </a:rPr>
            </a:br>
            <a:r>
              <a:rPr lang="es-ES_tradnl" sz="2800" b="1" dirty="0" smtClean="0">
                <a:solidFill>
                  <a:schemeClr val="tx1"/>
                </a:solidFill>
              </a:rPr>
              <a:t/>
            </a:r>
            <a:br>
              <a:rPr lang="es-ES_tradnl" sz="2800" b="1" dirty="0" smtClean="0">
                <a:solidFill>
                  <a:schemeClr val="tx1"/>
                </a:solidFill>
              </a:rPr>
            </a:br>
            <a:r>
              <a:rPr lang="es-ES_tradnl" sz="2800" b="1" dirty="0" smtClean="0">
                <a:solidFill>
                  <a:schemeClr val="tx1"/>
                </a:solidFill>
              </a:rPr>
              <a:t/>
            </a:r>
            <a:br>
              <a:rPr lang="es-ES_tradnl" sz="2800" b="1" dirty="0" smtClean="0">
                <a:solidFill>
                  <a:schemeClr val="tx1"/>
                </a:solidFill>
              </a:rPr>
            </a:br>
            <a:r>
              <a:rPr lang="es-ES_tradnl" sz="2800" b="1" dirty="0" smtClean="0">
                <a:solidFill>
                  <a:schemeClr val="tx1"/>
                </a:solidFill>
              </a:rPr>
              <a:t/>
            </a:r>
            <a:br>
              <a:rPr lang="es-ES_tradnl" sz="2800" b="1" dirty="0" smtClean="0">
                <a:solidFill>
                  <a:schemeClr val="tx1"/>
                </a:solidFill>
              </a:rPr>
            </a:br>
            <a:r>
              <a:rPr lang="es-ES_tradnl" sz="2800" b="1" dirty="0" smtClean="0">
                <a:solidFill>
                  <a:schemeClr val="tx1"/>
                </a:solidFill>
              </a:rPr>
              <a:t>ENSENADA </a:t>
            </a:r>
            <a:br>
              <a:rPr lang="es-ES_tradnl" sz="2800" b="1" dirty="0" smtClean="0">
                <a:solidFill>
                  <a:schemeClr val="tx1"/>
                </a:solidFill>
              </a:rPr>
            </a:br>
            <a:r>
              <a:rPr lang="es-ES_tradnl" sz="2800" b="1" dirty="0" smtClean="0">
                <a:solidFill>
                  <a:schemeClr val="tx1"/>
                </a:solidFill>
              </a:rPr>
              <a:t>2015</a:t>
            </a:r>
            <a:br>
              <a:rPr lang="es-ES_tradnl" sz="2800" b="1" dirty="0" smtClean="0">
                <a:solidFill>
                  <a:schemeClr val="tx1"/>
                </a:solidFill>
              </a:rPr>
            </a:br>
            <a:r>
              <a:rPr lang="es-ES_tradnl" sz="2800" b="1" dirty="0" smtClean="0">
                <a:solidFill>
                  <a:schemeClr val="tx1"/>
                </a:solidFill>
              </a:rPr>
              <a:t>DETERMINANTE SOCIO ECONÓMICO</a:t>
            </a:r>
            <a:br>
              <a:rPr lang="es-ES_tradnl" sz="2800" b="1" dirty="0" smtClean="0">
                <a:solidFill>
                  <a:schemeClr val="tx1"/>
                </a:solidFill>
              </a:rPr>
            </a:br>
            <a:r>
              <a:rPr lang="es-ES_tradnl" sz="1600" b="1" dirty="0" smtClean="0">
                <a:solidFill>
                  <a:schemeClr val="tx1"/>
                </a:solidFill>
              </a:rPr>
              <a:t>Geo referencia de Población crítica</a:t>
            </a:r>
            <a:br>
              <a:rPr lang="es-ES_tradnl" sz="1600" b="1" dirty="0" smtClean="0">
                <a:solidFill>
                  <a:schemeClr val="tx1"/>
                </a:solidFill>
              </a:rPr>
            </a:br>
            <a:endParaRPr lang="es-ES_tradnl" sz="2800" b="1" dirty="0" smtClean="0">
              <a:solidFill>
                <a:schemeClr val="tx1"/>
              </a:solidFill>
            </a:endParaRPr>
          </a:p>
        </p:txBody>
      </p:sp>
      <p:sp>
        <p:nvSpPr>
          <p:cNvPr id="2052" name="Text Box 28"/>
          <p:cNvSpPr txBox="1">
            <a:spLocks noChangeArrowheads="1"/>
          </p:cNvSpPr>
          <p:nvPr/>
        </p:nvSpPr>
        <p:spPr bwMode="auto">
          <a:xfrm>
            <a:off x="719931" y="4652663"/>
            <a:ext cx="7704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 smtClean="0"/>
              <a:t>Fuente</a:t>
            </a:r>
            <a:r>
              <a:rPr lang="es-ES_tradnl" dirty="0"/>
              <a:t>: </a:t>
            </a:r>
            <a:r>
              <a:rPr lang="es-ES_tradnl" b="1" dirty="0"/>
              <a:t>DPE- INDEC(2001</a:t>
            </a:r>
            <a:r>
              <a:rPr lang="es-ES_tradnl" b="1" dirty="0" smtClean="0"/>
              <a:t>) *</a:t>
            </a:r>
            <a:r>
              <a:rPr lang="es-ES" sz="1400" dirty="0"/>
              <a:t>Encuesta Permanente de Hogares Incidencia de la Pobreza y de la Indigencia</a:t>
            </a:r>
            <a:r>
              <a:rPr lang="es-ES_tradnl" sz="1400" dirty="0" smtClean="0"/>
              <a:t>  2013</a:t>
            </a:r>
            <a:endParaRPr lang="es-ES_tradnl" sz="1400" dirty="0"/>
          </a:p>
        </p:txBody>
      </p:sp>
      <p:sp>
        <p:nvSpPr>
          <p:cNvPr id="2053" name="Rectangle 56"/>
          <p:cNvSpPr>
            <a:spLocks noChangeArrowheads="1"/>
          </p:cNvSpPr>
          <p:nvPr/>
        </p:nvSpPr>
        <p:spPr bwMode="auto">
          <a:xfrm>
            <a:off x="0" y="15298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graphicFrame>
        <p:nvGraphicFramePr>
          <p:cNvPr id="12413" name="Group 12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10800122"/>
              </p:ext>
            </p:extLst>
          </p:nvPr>
        </p:nvGraphicFramePr>
        <p:xfrm>
          <a:off x="395288" y="2924944"/>
          <a:ext cx="8424862" cy="1476375"/>
        </p:xfrm>
        <a:graphic>
          <a:graphicData uri="http://schemas.openxmlformats.org/drawingml/2006/table">
            <a:tbl>
              <a:tblPr/>
              <a:tblGrid>
                <a:gridCol w="2998787"/>
                <a:gridCol w="2714625"/>
                <a:gridCol w="2711450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Hogares NBI:</a:t>
                      </a:r>
                      <a:endParaRPr kumimoji="0" lang="es-ES_trad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Población con ingresos bajo la línea de pobreza</a:t>
                      </a:r>
                      <a:endParaRPr kumimoji="0" lang="es-ES_tradn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Población con ingresos bajo la línea de indigencia</a:t>
                      </a:r>
                      <a:endParaRPr kumimoji="0" lang="es-ES_tradn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13.04%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4,6 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1,3 *</a:t>
                      </a:r>
                      <a:endParaRPr kumimoji="0" lang="es-ES_trad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30" name="Picture 6" descr="http://www.ensenada.gov.ar/wp-content/themes/ensenada2/images/municipalid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" y="5659513"/>
            <a:ext cx="9143999" cy="119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6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D4CD0-A391-4567-999F-84EB8FDDCDCB}" type="slidenum">
              <a:rPr lang="es-ES_tradnl" smtClean="0"/>
              <a:pPr>
                <a:defRPr/>
              </a:pPr>
              <a:t>39</a:t>
            </a:fld>
            <a:endParaRPr lang="es-ES_tradnl"/>
          </a:p>
        </p:txBody>
      </p:sp>
      <p:pic>
        <p:nvPicPr>
          <p:cNvPr id="2050" name="Picture 2" descr="C:\Users\Usuario\Downloads\mapa-salu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215" y="433264"/>
            <a:ext cx="7980209" cy="5904655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" name="2 CuadroTexto"/>
          <p:cNvSpPr txBox="1"/>
          <p:nvPr/>
        </p:nvSpPr>
        <p:spPr>
          <a:xfrm>
            <a:off x="408214" y="548680"/>
            <a:ext cx="574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013023" y="433264"/>
            <a:ext cx="56166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POBLACION VULNERABLE EN BASE A LOS DETERMINANTES DE SALUD.</a:t>
            </a:r>
          </a:p>
          <a:p>
            <a:r>
              <a:rPr lang="es-ES" sz="1100" dirty="0" smtClean="0"/>
              <a:t>BARRERAS DE ACCECIBILIDAD, GEOGRAFICAS, EDUCATIVAS, RECREATIVAS, ZONAS </a:t>
            </a:r>
            <a:r>
              <a:rPr lang="es-ES" sz="1100" dirty="0"/>
              <a:t>ANEGABLES</a:t>
            </a:r>
          </a:p>
        </p:txBody>
      </p:sp>
      <p:cxnSp>
        <p:nvCxnSpPr>
          <p:cNvPr id="8" name="7 Conector curvado"/>
          <p:cNvCxnSpPr/>
          <p:nvPr/>
        </p:nvCxnSpPr>
        <p:spPr>
          <a:xfrm rot="10800000" flipV="1">
            <a:off x="1043608" y="2492894"/>
            <a:ext cx="1008116" cy="144020"/>
          </a:xfrm>
          <a:prstGeom prst="curvedConnector3">
            <a:avLst>
              <a:gd name="adj1" fmla="val 53779"/>
            </a:avLst>
          </a:prstGeom>
          <a:ln w="381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3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6E1EB-45FC-4D45-97FE-B517DD52DE5C}" type="slidenum">
              <a:rPr lang="es-ES_tradnl" smtClean="0"/>
              <a:pPr>
                <a:defRPr/>
              </a:pPr>
              <a:t>4</a:t>
            </a:fld>
            <a:endParaRPr lang="es-ES_tradnl"/>
          </a:p>
        </p:txBody>
      </p:sp>
      <p:pic>
        <p:nvPicPr>
          <p:cNvPr id="1028" name="Picture 4" descr="grafico lineamien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46" y="285132"/>
            <a:ext cx="6104049" cy="625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15" y="630794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3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9BE6F1-9C5C-48F0-8230-753782B9327D}" type="slidenum">
              <a:rPr lang="es-ES_tradnl" smtClean="0"/>
              <a:pPr/>
              <a:t>40</a:t>
            </a:fld>
            <a:endParaRPr lang="es-ES_tradnl" smtClean="0"/>
          </a:p>
        </p:txBody>
      </p:sp>
      <p:sp>
        <p:nvSpPr>
          <p:cNvPr id="3075" name="Rectangle 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2400" b="1" dirty="0" smtClean="0">
                <a:solidFill>
                  <a:schemeClr val="tx1"/>
                </a:solidFill>
              </a:rPr>
              <a:t>DETERMINANTE SOCIOECONOMICO</a:t>
            </a:r>
            <a:r>
              <a:rPr lang="es-ES_tradnl" sz="2000" b="1" dirty="0" smtClean="0">
                <a:solidFill>
                  <a:schemeClr val="tx1"/>
                </a:solidFill>
              </a:rPr>
              <a:t/>
            </a:r>
            <a:br>
              <a:rPr lang="es-ES_tradnl" sz="2000" b="1" dirty="0" smtClean="0">
                <a:solidFill>
                  <a:schemeClr val="tx1"/>
                </a:solidFill>
              </a:rPr>
            </a:br>
            <a:r>
              <a:rPr lang="es-ES_tradnl" sz="2000" b="1" dirty="0" smtClean="0">
                <a:solidFill>
                  <a:schemeClr val="tx1"/>
                </a:solidFill>
              </a:rPr>
              <a:t>PROMOCION DE LA EDUCACION</a:t>
            </a:r>
            <a:br>
              <a:rPr lang="es-ES_tradnl" sz="2000" b="1" dirty="0" smtClean="0">
                <a:solidFill>
                  <a:schemeClr val="tx1"/>
                </a:solidFill>
              </a:rPr>
            </a:br>
            <a:r>
              <a:rPr lang="es-ES_tradnl" sz="2000" b="1" dirty="0" smtClean="0">
                <a:solidFill>
                  <a:schemeClr val="tx1"/>
                </a:solidFill>
              </a:rPr>
              <a:t>Numero de Establecimientos por Sistema y  Nivel - Matricula</a:t>
            </a:r>
          </a:p>
        </p:txBody>
      </p:sp>
      <p:graphicFrame>
        <p:nvGraphicFramePr>
          <p:cNvPr id="23612" name="Group 6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812315"/>
              </p:ext>
            </p:extLst>
          </p:nvPr>
        </p:nvGraphicFramePr>
        <p:xfrm>
          <a:off x="468313" y="1428750"/>
          <a:ext cx="8229600" cy="4378343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488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Nivel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Públicos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Matricula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Privados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Matricula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Inicial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13</a:t>
                      </a:r>
                      <a:endParaRPr lang="es-MX" sz="1600" dirty="0">
                        <a:solidFill>
                          <a:schemeClr val="tx1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2697</a:t>
                      </a:r>
                      <a:endParaRPr lang="es-MX" sz="1600" dirty="0">
                        <a:solidFill>
                          <a:schemeClr val="tx1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3</a:t>
                      </a:r>
                      <a:endParaRPr lang="es-MX" sz="1600" dirty="0">
                        <a:solidFill>
                          <a:schemeClr val="tx1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344</a:t>
                      </a:r>
                      <a:endParaRPr lang="es-MX" sz="1600" dirty="0">
                        <a:solidFill>
                          <a:schemeClr val="tx1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Primario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15</a:t>
                      </a:r>
                      <a:endParaRPr lang="es-MX" sz="1600">
                        <a:solidFill>
                          <a:schemeClr val="tx1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4448</a:t>
                      </a:r>
                      <a:endParaRPr lang="es-MX" sz="1600" dirty="0">
                        <a:solidFill>
                          <a:schemeClr val="tx1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3</a:t>
                      </a:r>
                      <a:endParaRPr lang="es-MX" sz="1600" dirty="0">
                        <a:solidFill>
                          <a:schemeClr val="tx1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1036</a:t>
                      </a:r>
                      <a:endParaRPr lang="es-MX" sz="1600" dirty="0">
                        <a:solidFill>
                          <a:schemeClr val="tx1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Secundario 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2 técnicas</a:t>
                      </a:r>
                      <a:endParaRPr lang="es-MX" sz="1600">
                        <a:solidFill>
                          <a:schemeClr val="tx1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1040</a:t>
                      </a:r>
                      <a:endParaRPr lang="es-MX" sz="1600" dirty="0">
                        <a:solidFill>
                          <a:schemeClr val="tx1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4</a:t>
                      </a:r>
                      <a:endParaRPr lang="es-MX" sz="1600" dirty="0">
                        <a:solidFill>
                          <a:schemeClr val="tx1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1023</a:t>
                      </a:r>
                      <a:endParaRPr lang="es-MX" sz="1600" dirty="0">
                        <a:solidFill>
                          <a:schemeClr val="tx1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Secundario 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9</a:t>
                      </a:r>
                      <a:endParaRPr lang="es-MX" sz="1600">
                        <a:solidFill>
                          <a:schemeClr val="tx1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2485</a:t>
                      </a:r>
                      <a:endParaRPr lang="es-MX" sz="1600" dirty="0">
                        <a:solidFill>
                          <a:schemeClr val="tx1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Sin dato</a:t>
                      </a:r>
                      <a:endParaRPr lang="es-ES_tradnl" sz="1600" dirty="0">
                        <a:solidFill>
                          <a:schemeClr val="tx1"/>
                        </a:solidFill>
                        <a:latin typeface="Trebuchet MS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Sin dato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_tradnl" sz="1600" dirty="0">
                        <a:solidFill>
                          <a:schemeClr val="tx1"/>
                        </a:solidFill>
                        <a:latin typeface="Trebuchet MS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CFP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5</a:t>
                      </a:r>
                      <a:endParaRPr lang="es-MX" sz="1600" dirty="0">
                        <a:solidFill>
                          <a:schemeClr val="tx1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1033</a:t>
                      </a:r>
                      <a:endParaRPr lang="es-ES_tradnl" sz="1600" dirty="0">
                        <a:solidFill>
                          <a:schemeClr val="tx1"/>
                        </a:solidFill>
                        <a:latin typeface="Trebuchet MS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Sin dato</a:t>
                      </a:r>
                      <a:endParaRPr lang="es-ES_tradnl" sz="1600" dirty="0">
                        <a:solidFill>
                          <a:schemeClr val="tx1"/>
                        </a:solidFill>
                        <a:latin typeface="Trebuchet MS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Sin dato</a:t>
                      </a:r>
                      <a:endParaRPr lang="es-ES_tradnl" sz="1600" dirty="0">
                        <a:solidFill>
                          <a:schemeClr val="tx1"/>
                        </a:solidFill>
                        <a:latin typeface="Trebuchet MS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Adultos 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600" dirty="0">
                        <a:solidFill>
                          <a:schemeClr val="tx1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245</a:t>
                      </a:r>
                      <a:endParaRPr lang="es-ES_tradnl" sz="1600" dirty="0">
                        <a:solidFill>
                          <a:schemeClr val="tx1"/>
                        </a:solidFill>
                        <a:latin typeface="Trebuchet MS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Sin dato</a:t>
                      </a:r>
                      <a:endParaRPr lang="es-ES_tradnl" sz="1600" dirty="0">
                        <a:solidFill>
                          <a:schemeClr val="tx1"/>
                        </a:solidFill>
                        <a:latin typeface="Trebuchet MS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Sin dato</a:t>
                      </a:r>
                      <a:endParaRPr lang="es-ES_tradnl" sz="1600" dirty="0">
                        <a:solidFill>
                          <a:schemeClr val="tx1"/>
                        </a:solidFill>
                        <a:latin typeface="Trebuchet MS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Especial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1</a:t>
                      </a:r>
                      <a:endParaRPr lang="es-MX" sz="1600">
                        <a:solidFill>
                          <a:schemeClr val="tx1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268</a:t>
                      </a:r>
                      <a:endParaRPr lang="es-MX" sz="1600" dirty="0">
                        <a:solidFill>
                          <a:schemeClr val="tx1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Sin dato</a:t>
                      </a:r>
                      <a:endParaRPr lang="es-ES_tradnl" sz="1600" dirty="0">
                        <a:solidFill>
                          <a:schemeClr val="tx1"/>
                        </a:solidFill>
                        <a:latin typeface="Trebuchet MS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Sin dato</a:t>
                      </a:r>
                      <a:endParaRPr lang="es-ES_tradnl" sz="1600" dirty="0">
                        <a:solidFill>
                          <a:schemeClr val="tx1"/>
                        </a:solidFill>
                        <a:latin typeface="Trebuchet MS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Artística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1</a:t>
                      </a:r>
                      <a:endParaRPr lang="es-MX" sz="1600">
                        <a:solidFill>
                          <a:schemeClr val="tx1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698</a:t>
                      </a:r>
                      <a:endParaRPr lang="es-MX" sz="1600">
                        <a:solidFill>
                          <a:schemeClr val="tx1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Sin dato</a:t>
                      </a:r>
                      <a:endParaRPr lang="es-ES_tradnl" sz="1600" dirty="0">
                        <a:solidFill>
                          <a:schemeClr val="tx1"/>
                        </a:solidFill>
                        <a:latin typeface="Trebuchet MS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Sin dato</a:t>
                      </a:r>
                      <a:endParaRPr lang="es-ES_tradnl" sz="1600" dirty="0">
                        <a:solidFill>
                          <a:schemeClr val="tx1"/>
                        </a:solidFill>
                        <a:latin typeface="Trebuchet MS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Superior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Times New Roman"/>
                          <a:ea typeface="MS Mincho"/>
                        </a:rPr>
                        <a:t>1</a:t>
                      </a:r>
                      <a:endParaRPr lang="es-MX" sz="1600" dirty="0">
                        <a:solidFill>
                          <a:schemeClr val="tx1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Times New Roman"/>
                          <a:ea typeface="MS Mincho"/>
                        </a:rPr>
                        <a:t>608</a:t>
                      </a:r>
                      <a:endParaRPr lang="es-MX" sz="1600" dirty="0">
                        <a:solidFill>
                          <a:schemeClr val="tx1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600" dirty="0">
                        <a:solidFill>
                          <a:schemeClr val="tx1"/>
                        </a:solidFill>
                        <a:latin typeface="Trebuchet MS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600" dirty="0">
                        <a:solidFill>
                          <a:schemeClr val="tx1"/>
                        </a:solidFill>
                        <a:latin typeface="Trebuchet MS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38" name="Text Box 63"/>
          <p:cNvSpPr txBox="1">
            <a:spLocks noChangeArrowheads="1"/>
          </p:cNvSpPr>
          <p:nvPr/>
        </p:nvSpPr>
        <p:spPr bwMode="auto">
          <a:xfrm>
            <a:off x="539552" y="5949280"/>
            <a:ext cx="705678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/>
              <a:t> Fuente: Sede de inspección </a:t>
            </a:r>
            <a:r>
              <a:rPr lang="es-ES_tradnl" dirty="0" smtClean="0"/>
              <a:t>2015</a:t>
            </a:r>
            <a:endParaRPr lang="es-ES_tradnl" dirty="0"/>
          </a:p>
          <a:p>
            <a:pPr>
              <a:spcBef>
                <a:spcPct val="50000"/>
              </a:spcBef>
            </a:pPr>
            <a:endParaRPr lang="es-ES_trad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0794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9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D94D3D-B48D-401C-B7B4-08A03B32C57C}" type="slidenum">
              <a:rPr lang="es-ES_tradnl" smtClean="0"/>
              <a:pPr/>
              <a:t>41</a:t>
            </a:fld>
            <a:endParaRPr lang="es-ES_tradnl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2400" b="1" dirty="0" smtClean="0">
                <a:solidFill>
                  <a:schemeClr val="tx1"/>
                </a:solidFill>
              </a:rPr>
              <a:t>GEOREFERENCIA </a:t>
            </a:r>
            <a:br>
              <a:rPr lang="es-ES_tradnl" sz="2400" b="1" dirty="0" smtClean="0">
                <a:solidFill>
                  <a:schemeClr val="tx1"/>
                </a:solidFill>
              </a:rPr>
            </a:br>
            <a:r>
              <a:rPr lang="es-ES_tradnl" sz="2400" dirty="0" smtClean="0">
                <a:solidFill>
                  <a:schemeClr val="tx1"/>
                </a:solidFill>
              </a:rPr>
              <a:t>ESTABLECIMIENTOS EDUCATIVOS</a:t>
            </a:r>
          </a:p>
        </p:txBody>
      </p:sp>
      <p:pic>
        <p:nvPicPr>
          <p:cNvPr id="1026" name="Picture 2" descr="C:\Users\Usuario\Downloads\mapa-salu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080" y="1323008"/>
            <a:ext cx="7848872" cy="5267321"/>
          </a:xfrm>
          <a:prstGeom prst="rect">
            <a:avLst/>
          </a:prstGeom>
          <a:noFill/>
        </p:spPr>
      </p:pic>
      <p:cxnSp>
        <p:nvCxnSpPr>
          <p:cNvPr id="7" name="6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4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E60318-9D18-41EF-8220-EDD1585BFE13}" type="slidenum">
              <a:rPr lang="es-ES_tradnl" smtClean="0"/>
              <a:pPr/>
              <a:t>42</a:t>
            </a:fld>
            <a:endParaRPr lang="es-ES_tradnl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es-ES_tradnl" sz="2000" b="1" dirty="0" smtClean="0">
                <a:solidFill>
                  <a:srgbClr val="339933"/>
                </a:solidFill>
              </a:rPr>
              <a:t> </a:t>
            </a:r>
            <a:r>
              <a:rPr lang="es-ES_tradnl" sz="2400" b="1" dirty="0" smtClean="0">
                <a:solidFill>
                  <a:schemeClr val="tx1"/>
                </a:solidFill>
              </a:rPr>
              <a:t>DETERMINANTE SOCIECONOMICO  </a:t>
            </a:r>
            <a:r>
              <a:rPr lang="es-ES_tradnl" sz="2400" dirty="0" smtClean="0">
                <a:solidFill>
                  <a:schemeClr val="tx1"/>
                </a:solidFill>
              </a:rPr>
              <a:t>EDUCACION</a:t>
            </a:r>
          </a:p>
        </p:txBody>
      </p:sp>
      <p:sp>
        <p:nvSpPr>
          <p:cNvPr id="5124" name="Text Box 50"/>
          <p:cNvSpPr txBox="1">
            <a:spLocks noChangeArrowheads="1"/>
          </p:cNvSpPr>
          <p:nvPr/>
        </p:nvSpPr>
        <p:spPr bwMode="auto">
          <a:xfrm>
            <a:off x="539552" y="5733256"/>
            <a:ext cx="7704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/>
              <a:t>Fuente: </a:t>
            </a:r>
            <a:r>
              <a:rPr lang="es-ES_tradnl" dirty="0" smtClean="0"/>
              <a:t> Sede </a:t>
            </a:r>
            <a:r>
              <a:rPr lang="es-ES_tradnl" dirty="0"/>
              <a:t>de inspección </a:t>
            </a:r>
            <a:r>
              <a:rPr lang="es-ES_tradnl" dirty="0" smtClean="0"/>
              <a:t>2015</a:t>
            </a:r>
            <a:endParaRPr lang="es-ES_tradnl" dirty="0"/>
          </a:p>
        </p:txBody>
      </p:sp>
      <p:graphicFrame>
        <p:nvGraphicFramePr>
          <p:cNvPr id="13329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193291"/>
              </p:ext>
            </p:extLst>
          </p:nvPr>
        </p:nvGraphicFramePr>
        <p:xfrm>
          <a:off x="539553" y="1052736"/>
          <a:ext cx="8136902" cy="4550046"/>
        </p:xfrm>
        <a:graphic>
          <a:graphicData uri="http://schemas.openxmlformats.org/drawingml/2006/table">
            <a:tbl>
              <a:tblPr/>
              <a:tblGrid>
                <a:gridCol w="3661139"/>
                <a:gridCol w="888507"/>
                <a:gridCol w="1224681"/>
                <a:gridCol w="1224682"/>
                <a:gridCol w="1137893"/>
              </a:tblGrid>
              <a:tr h="663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Primaria</a:t>
                      </a:r>
                      <a:endParaRPr kumimoji="0" lang="es-E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 a 11 años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Ciclo Básico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 a 14 años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95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Estatal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Privada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Estatal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Privada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Tasa de escolarización (Asistencia) por grupo de edad 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Sin dato</a:t>
                      </a:r>
                      <a:endParaRPr lang="es-ES_tradnl" sz="1600" dirty="0">
                        <a:solidFill>
                          <a:schemeClr val="tx1"/>
                        </a:solidFill>
                        <a:latin typeface="Trebuchet MS"/>
                        <a:ea typeface="MS Minch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Sin dato</a:t>
                      </a:r>
                      <a:endParaRPr lang="es-ES_tradnl" sz="1600" dirty="0">
                        <a:solidFill>
                          <a:schemeClr val="tx1"/>
                        </a:solidFill>
                        <a:latin typeface="Trebuchet MS"/>
                        <a:ea typeface="MS Minch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Tasa neta de escolarización por nivel   **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Sin dato</a:t>
                      </a:r>
                      <a:endParaRPr lang="es-ES_tradnl" sz="1600" dirty="0">
                        <a:solidFill>
                          <a:schemeClr val="tx1"/>
                        </a:solidFill>
                        <a:latin typeface="Trebuchet MS"/>
                        <a:ea typeface="MS Minch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Sin dato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Sin dato</a:t>
                      </a:r>
                      <a:endParaRPr lang="es-ES_tradnl" sz="1600" dirty="0">
                        <a:solidFill>
                          <a:schemeClr val="tx1"/>
                        </a:solidFill>
                        <a:latin typeface="Trebuchet MS"/>
                        <a:ea typeface="MS Minch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Tasa de extra edad***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Sin dato</a:t>
                      </a:r>
                      <a:endParaRPr lang="es-ES_tradnl" sz="1600" dirty="0">
                        <a:solidFill>
                          <a:schemeClr val="tx1"/>
                        </a:solidFill>
                        <a:latin typeface="Trebuchet MS"/>
                        <a:ea typeface="MS Minch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Sin dato</a:t>
                      </a:r>
                      <a:endParaRPr lang="es-ES_tradnl" sz="1600" dirty="0">
                        <a:solidFill>
                          <a:schemeClr val="tx1"/>
                        </a:solidFill>
                        <a:latin typeface="Trebuchet MS"/>
                        <a:ea typeface="MS Minch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3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Tasa de abandono interanual ****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Sin dato</a:t>
                      </a:r>
                      <a:endParaRPr lang="es-ES_tradnl" sz="1600" dirty="0">
                        <a:solidFill>
                          <a:schemeClr val="tx1"/>
                        </a:solidFill>
                        <a:latin typeface="Trebuchet MS"/>
                        <a:ea typeface="MS Minch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Sin dato</a:t>
                      </a:r>
                      <a:endParaRPr lang="es-ES_tradnl" sz="1600" dirty="0">
                        <a:solidFill>
                          <a:schemeClr val="tx1"/>
                        </a:solidFill>
                        <a:latin typeface="Trebuchet MS"/>
                        <a:ea typeface="MS Minch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811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*Es el porcentaje de población escolarizada en el sistema educativo de cada grupo de edad, respecto del total de la población del mismo grupo de edad.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**Es el cociente entre el número de personas escolarizadas en cada nivel con edad escolar pertinente y el total de la población de ese grupo de edad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***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Porcentaje de alumnos cuya edad sobrepasa la edad teórica correspondiente al nivel que están cursando.</a:t>
                      </a: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¨****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Porcentaje de alumnos matriculados en un grado/año de estudio de un nivel de enseñanza que no se vuelve a matricular al año lectivo siguiente como alumno nuevo, repitente o re inscripto.</a:t>
                      </a:r>
                      <a:endParaRPr kumimoji="0" lang="es-ES_trad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0794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1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tabla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94406248"/>
              </p:ext>
            </p:extLst>
          </p:nvPr>
        </p:nvGraphicFramePr>
        <p:xfrm>
          <a:off x="251520" y="1268760"/>
          <a:ext cx="8712968" cy="504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  <a:gridCol w="792088"/>
                <a:gridCol w="1008112"/>
                <a:gridCol w="936104"/>
                <a:gridCol w="648072"/>
                <a:gridCol w="648072"/>
              </a:tblGrid>
              <a:tr h="648666"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solidFill>
                            <a:schemeClr val="tx1"/>
                          </a:solidFill>
                        </a:rPr>
                        <a:t>Problemáticas que demandan intervención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Inicial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Primaria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>
                          <a:solidFill>
                            <a:schemeClr val="tx1"/>
                          </a:solidFill>
                        </a:rPr>
                        <a:t>Sec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s-ES" sz="1600" dirty="0" err="1" smtClean="0">
                          <a:solidFill>
                            <a:schemeClr val="tx1"/>
                          </a:solidFill>
                        </a:rPr>
                        <a:t>Tec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CEC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815">
                <a:tc>
                  <a:txBody>
                    <a:bodyPr/>
                    <a:lstStyle/>
                    <a:p>
                      <a:r>
                        <a:rPr lang="es-ES" dirty="0" smtClean="0"/>
                        <a:t>Violencia en contexto </a:t>
                      </a:r>
                      <a:r>
                        <a:rPr lang="es-ES" dirty="0" err="1" smtClean="0"/>
                        <a:t>fliar</a:t>
                      </a:r>
                      <a:r>
                        <a:rPr lang="es-ES" baseline="0" dirty="0" smtClean="0"/>
                        <a:t> y maltrato </a:t>
                      </a:r>
                      <a:r>
                        <a:rPr lang="es-ES" baseline="0" dirty="0" err="1" smtClean="0"/>
                        <a:t>infanto</a:t>
                      </a:r>
                      <a:r>
                        <a:rPr lang="es-ES" baseline="0" dirty="0" smtClean="0"/>
                        <a:t>- juvenil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51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13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69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815">
                <a:tc>
                  <a:txBody>
                    <a:bodyPr/>
                    <a:lstStyle/>
                    <a:p>
                      <a:r>
                        <a:rPr lang="es-ES" dirty="0" smtClean="0"/>
                        <a:t>Presunción de Abuso Sexual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12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19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815">
                <a:tc>
                  <a:txBody>
                    <a:bodyPr/>
                    <a:lstStyle/>
                    <a:p>
                      <a:r>
                        <a:rPr lang="es-ES" dirty="0" smtClean="0"/>
                        <a:t>Violencias en el espacio Escolar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12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305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46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25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388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815">
                <a:tc>
                  <a:txBody>
                    <a:bodyPr/>
                    <a:lstStyle/>
                    <a:p>
                      <a:r>
                        <a:rPr lang="es-ES" dirty="0" smtClean="0"/>
                        <a:t>Fallecimientos (personal</a:t>
                      </a:r>
                      <a:r>
                        <a:rPr lang="es-ES" baseline="0" dirty="0" smtClean="0"/>
                        <a:t> de la escuela)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815">
                <a:tc>
                  <a:txBody>
                    <a:bodyPr/>
                    <a:lstStyle/>
                    <a:p>
                      <a:r>
                        <a:rPr lang="es-ES" dirty="0" smtClean="0"/>
                        <a:t>Suicidios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815">
                <a:tc>
                  <a:txBody>
                    <a:bodyPr/>
                    <a:lstStyle/>
                    <a:p>
                      <a:r>
                        <a:rPr lang="es-ES" dirty="0" smtClean="0"/>
                        <a:t>Intento</a:t>
                      </a:r>
                      <a:r>
                        <a:rPr lang="es-ES" baseline="0" dirty="0" smtClean="0"/>
                        <a:t> de suicidio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815">
                <a:tc>
                  <a:txBody>
                    <a:bodyPr/>
                    <a:lstStyle/>
                    <a:p>
                      <a:r>
                        <a:rPr lang="es-ES" dirty="0" smtClean="0"/>
                        <a:t>NNA en situación de calle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815">
                <a:tc>
                  <a:txBody>
                    <a:bodyPr/>
                    <a:lstStyle/>
                    <a:p>
                      <a:r>
                        <a:rPr lang="es-ES" dirty="0" smtClean="0"/>
                        <a:t>Trabajo infantil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815">
                <a:tc>
                  <a:txBody>
                    <a:bodyPr/>
                    <a:lstStyle/>
                    <a:p>
                      <a:r>
                        <a:rPr lang="es-ES" dirty="0" smtClean="0"/>
                        <a:t>Sustancias</a:t>
                      </a:r>
                      <a:r>
                        <a:rPr lang="es-ES" baseline="0" dirty="0" smtClean="0"/>
                        <a:t> Psicoactivas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12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16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815">
                <a:tc>
                  <a:txBody>
                    <a:bodyPr/>
                    <a:lstStyle/>
                    <a:p>
                      <a:r>
                        <a:rPr lang="es-ES" dirty="0" smtClean="0"/>
                        <a:t>NNA en situación de trata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815">
                <a:tc>
                  <a:txBody>
                    <a:bodyPr/>
                    <a:lstStyle/>
                    <a:p>
                      <a:r>
                        <a:rPr lang="es-ES" dirty="0" smtClean="0"/>
                        <a:t>Otras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21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91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11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123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CEBA3-B138-42E2-A57E-B72F1A589D0E}" type="slidenum">
              <a:rPr lang="es-ES_tradnl" smtClean="0"/>
              <a:pPr>
                <a:defRPr/>
              </a:pPr>
              <a:t>43</a:t>
            </a:fld>
            <a:endParaRPr lang="es-ES_tradnl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2000" b="1" dirty="0" smtClean="0">
                <a:solidFill>
                  <a:srgbClr val="339933"/>
                </a:solidFill>
              </a:rPr>
              <a:t> </a:t>
            </a:r>
            <a:r>
              <a:rPr lang="es-ES_tradnl" sz="2400" b="1" dirty="0" smtClean="0">
                <a:solidFill>
                  <a:schemeClr val="tx1"/>
                </a:solidFill>
              </a:rPr>
              <a:t>DETERMINANTE SOCIECONOMICO </a:t>
            </a:r>
            <a:br>
              <a:rPr lang="es-ES_tradnl" sz="2400" b="1" dirty="0" smtClean="0">
                <a:solidFill>
                  <a:schemeClr val="tx1"/>
                </a:solidFill>
              </a:rPr>
            </a:b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dirty="0" smtClean="0">
                <a:solidFill>
                  <a:schemeClr val="tx1"/>
                </a:solidFill>
              </a:rPr>
              <a:t>EDUCACION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572000" y="6381328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/>
              <a:t>Fuente: Sede de </a:t>
            </a:r>
            <a:r>
              <a:rPr lang="es-ES_tradnl"/>
              <a:t>inspección </a:t>
            </a:r>
            <a:r>
              <a:rPr lang="es-ES_tradnl" smtClean="0"/>
              <a:t>2014</a:t>
            </a:r>
            <a:endParaRPr lang="es-ES_tradn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34504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83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8D7869-3B2E-44C3-B513-D646ADEDF313}" type="slidenum">
              <a:rPr lang="es-ES_tradnl" smtClean="0"/>
              <a:pPr/>
              <a:t>44</a:t>
            </a:fld>
            <a:endParaRPr lang="es-ES_tradnl" smtClean="0"/>
          </a:p>
        </p:txBody>
      </p:sp>
      <p:sp>
        <p:nvSpPr>
          <p:cNvPr id="6147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2800" b="1" dirty="0" smtClean="0">
                <a:solidFill>
                  <a:schemeClr val="tx1"/>
                </a:solidFill>
              </a:rPr>
              <a:t>DETERMINANTE SOCIECONOMICO</a:t>
            </a:r>
            <a:r>
              <a:rPr lang="es-ES_tradnl" sz="2400" b="1" dirty="0" smtClean="0">
                <a:solidFill>
                  <a:schemeClr val="tx1"/>
                </a:solidFill>
              </a:rPr>
              <a:t/>
            </a:r>
            <a:br>
              <a:rPr lang="es-ES_tradnl" sz="2400" b="1" dirty="0" smtClean="0">
                <a:solidFill>
                  <a:schemeClr val="tx1"/>
                </a:solidFill>
              </a:rPr>
            </a:br>
            <a:r>
              <a:rPr lang="es-ES_tradnl" sz="2400" dirty="0" smtClean="0">
                <a:solidFill>
                  <a:schemeClr val="tx1"/>
                </a:solidFill>
              </a:rPr>
              <a:t>EDUCACION</a:t>
            </a:r>
            <a:endParaRPr lang="es-ES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30052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305971"/>
              </p:ext>
            </p:extLst>
          </p:nvPr>
        </p:nvGraphicFramePr>
        <p:xfrm>
          <a:off x="467544" y="1340768"/>
          <a:ext cx="8435280" cy="4127601"/>
        </p:xfrm>
        <a:graphic>
          <a:graphicData uri="http://schemas.openxmlformats.org/drawingml/2006/table">
            <a:tbl>
              <a:tblPr/>
              <a:tblGrid>
                <a:gridCol w="8435280"/>
              </a:tblGrid>
              <a:tr h="682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Programas /  Planes Locales,  Provinciales , Nacionales en curso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INICIAL: </a:t>
                      </a: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+mn-cs"/>
                        </a:rPr>
                        <a:t>PROSANE</a:t>
                      </a: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6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PRIMARIO: </a:t>
                      </a: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PROSANE</a:t>
                      </a:r>
                      <a:r>
                        <a:rPr lang="es-ES_tradnl" sz="1600" baseline="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 - </a:t>
                      </a: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CAI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MX" sz="1600" dirty="0">
                        <a:solidFill>
                          <a:schemeClr val="tx1"/>
                        </a:solidFill>
                        <a:latin typeface="+mj-lt"/>
                        <a:ea typeface="MS Mincho"/>
                      </a:endParaRPr>
                    </a:p>
                  </a:txBody>
                  <a:tcPr marL="89535" marR="8953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5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SECUNDARIO: </a:t>
                      </a:r>
                      <a:r>
                        <a:rPr lang="es-ES_tradnl" sz="1600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FINES- Programa de </a:t>
                      </a: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Fortalecimiento. CAJ/plan </a:t>
                      </a:r>
                      <a:r>
                        <a:rPr lang="es-ES_tradnl" sz="1600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mejoras/escuelas solidarias/Movilidad</a:t>
                      </a:r>
                      <a:endParaRPr lang="es-MX" sz="1600" dirty="0">
                        <a:solidFill>
                          <a:schemeClr val="tx1"/>
                        </a:solidFill>
                        <a:latin typeface="+mj-lt"/>
                        <a:ea typeface="MS Mincho"/>
                      </a:endParaRPr>
                    </a:p>
                  </a:txBody>
                  <a:tcPr marL="89535" marR="8953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07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UNIVERSITARIO</a:t>
                      </a:r>
                      <a:r>
                        <a:rPr lang="es-ES_tradnl" sz="1600" b="1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: </a:t>
                      </a: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Convenios </a:t>
                      </a:r>
                      <a:r>
                        <a:rPr lang="es-ES_tradnl" sz="1600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con la UNLP y UCALP</a:t>
                      </a:r>
                      <a:endParaRPr lang="es-MX" sz="1600" dirty="0">
                        <a:solidFill>
                          <a:schemeClr val="tx1"/>
                        </a:solidFill>
                        <a:latin typeface="+mj-lt"/>
                        <a:ea typeface="MS Mincho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UNLP</a:t>
                      </a:r>
                      <a:r>
                        <a:rPr lang="es-ES_tradnl" sz="1600" b="1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: </a:t>
                      </a: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Programa </a:t>
                      </a:r>
                      <a:r>
                        <a:rPr lang="es-ES_tradnl" sz="1600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Médicos Comunitarios(Posgrado en Salud Social y Comunitaria</a:t>
                      </a: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); Odontología; Veterinaria; Cs</a:t>
                      </a:r>
                      <a:r>
                        <a:rPr lang="es-ES_tradnl" sz="1600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. </a:t>
                      </a: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Medicas; Psicología; Cs</a:t>
                      </a:r>
                      <a:r>
                        <a:rPr lang="es-ES_tradnl" sz="1600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. </a:t>
                      </a: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Exactas; </a:t>
                      </a:r>
                      <a:endParaRPr lang="es-MX" sz="1600" dirty="0">
                        <a:solidFill>
                          <a:schemeClr val="tx1"/>
                        </a:solidFill>
                        <a:latin typeface="+mj-lt"/>
                        <a:ea typeface="MS Mincho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Bellas </a:t>
                      </a: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Artes; Humanidades; Periodismo </a:t>
                      </a:r>
                      <a:r>
                        <a:rPr lang="es-ES_tradnl" sz="1600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y </a:t>
                      </a: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comunicación; Agrarias </a:t>
                      </a:r>
                      <a:r>
                        <a:rPr lang="es-ES_tradnl" sz="1600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y </a:t>
                      </a: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forestales; Secretaria</a:t>
                      </a:r>
                      <a:r>
                        <a:rPr lang="es-ES_tradnl" sz="1600" baseline="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 </a:t>
                      </a: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de </a:t>
                      </a:r>
                      <a:r>
                        <a:rPr lang="es-ES_tradnl" sz="1600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extensión universitaria diferentes proyectos </a:t>
                      </a: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 (hospital </a:t>
                      </a:r>
                      <a:r>
                        <a:rPr lang="es-ES_tradnl" sz="1600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veterinario móvil)</a:t>
                      </a:r>
                      <a:endParaRPr lang="es-MX" sz="1600" dirty="0">
                        <a:solidFill>
                          <a:schemeClr val="tx1"/>
                        </a:solidFill>
                        <a:latin typeface="+mj-lt"/>
                        <a:ea typeface="MS Mincho"/>
                      </a:endParaRPr>
                    </a:p>
                    <a:p>
                      <a:pPr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UCALP</a:t>
                      </a:r>
                      <a:r>
                        <a:rPr lang="es-ES_tradnl" sz="1600" b="1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: </a:t>
                      </a: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Odontología y Lic</a:t>
                      </a:r>
                      <a:r>
                        <a:rPr lang="es-ES_tradnl" sz="1600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. En Obstetricia</a:t>
                      </a:r>
                      <a:endParaRPr lang="es-MX" sz="1600" dirty="0">
                        <a:solidFill>
                          <a:schemeClr val="tx1"/>
                        </a:solidFill>
                        <a:latin typeface="+mj-lt"/>
                        <a:ea typeface="MS Mincho"/>
                      </a:endParaRPr>
                    </a:p>
                  </a:txBody>
                  <a:tcPr marL="89535" marR="8953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467544" y="555998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Fuente: </a:t>
            </a:r>
            <a:r>
              <a:rPr lang="es-ES_tradnl" dirty="0" smtClean="0"/>
              <a:t>Sec. Salud, </a:t>
            </a:r>
            <a:r>
              <a:rPr lang="es-ES_tradnl" dirty="0"/>
              <a:t>Sede de inspección</a:t>
            </a:r>
            <a:r>
              <a:rPr lang="es-ES_tradnl" dirty="0" smtClean="0"/>
              <a:t> 2015 </a:t>
            </a: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0794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2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7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88C708-9BBD-436C-8B0B-E69FCDB419A8}" type="slidenum">
              <a:rPr lang="es-ES_tradnl" smtClean="0"/>
              <a:pPr/>
              <a:t>45</a:t>
            </a:fld>
            <a:endParaRPr lang="es-ES_tradnl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2400" b="1" dirty="0" smtClean="0">
                <a:solidFill>
                  <a:schemeClr val="tx1"/>
                </a:solidFill>
              </a:rPr>
              <a:t>DETERMINANTE SOCIOECONÓMICO</a:t>
            </a:r>
            <a:r>
              <a:rPr lang="es-ES_tradnl" sz="2000" b="1" dirty="0" smtClean="0">
                <a:solidFill>
                  <a:schemeClr val="tx1"/>
                </a:solidFill>
              </a:rPr>
              <a:t/>
            </a:r>
            <a:br>
              <a:rPr lang="es-ES_tradnl" sz="2000" b="1" dirty="0" smtClean="0">
                <a:solidFill>
                  <a:schemeClr val="tx1"/>
                </a:solidFill>
              </a:rPr>
            </a:br>
            <a:r>
              <a:rPr lang="es-ES_tradnl" sz="2000" b="1" dirty="0" smtClean="0">
                <a:solidFill>
                  <a:schemeClr val="tx1"/>
                </a:solidFill>
              </a:rPr>
              <a:t>PROMOCION DE EMPLEO GENUINO</a:t>
            </a:r>
            <a:br>
              <a:rPr lang="es-ES_tradnl" sz="2000" b="1" dirty="0" smtClean="0">
                <a:solidFill>
                  <a:schemeClr val="tx1"/>
                </a:solidFill>
              </a:rPr>
            </a:br>
            <a:endParaRPr lang="es-ES_tradnl" sz="20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29843" name="Group 147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011934328"/>
              </p:ext>
            </p:extLst>
          </p:nvPr>
        </p:nvGraphicFramePr>
        <p:xfrm>
          <a:off x="250825" y="1125538"/>
          <a:ext cx="8569325" cy="4886452"/>
        </p:xfrm>
        <a:graphic>
          <a:graphicData uri="http://schemas.openxmlformats.org/drawingml/2006/table">
            <a:tbl>
              <a:tblPr/>
              <a:tblGrid>
                <a:gridCol w="6300788"/>
                <a:gridCol w="2268537"/>
              </a:tblGrid>
              <a:tr h="5969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 de la Economía Local: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Tipos de Actividades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38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Tasa de desempleo 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Sin dato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Oficina de Empleo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Existencia de Estadística del ultimo año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Oficina de Empleo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Nª de nuevas  Empresas en el Ultimo año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Sin dato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Nº de nuevas PYMES en el Ultimo año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Sin dato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Nº de nuevas Cooperativas en el Ultimo año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Trebuchet MS"/>
                          <a:ea typeface="MS Mincho"/>
                        </a:rPr>
                        <a:t>Sin dato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 calcula como el cociente entre la población desempleada y 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población económicamente activa.</a:t>
                      </a: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00" name="Text Box 80"/>
          <p:cNvSpPr txBox="1">
            <a:spLocks noChangeArrowheads="1"/>
          </p:cNvSpPr>
          <p:nvPr/>
        </p:nvSpPr>
        <p:spPr bwMode="auto">
          <a:xfrm>
            <a:off x="3996433" y="6170104"/>
            <a:ext cx="4320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>
                <a:solidFill>
                  <a:srgbClr val="FF3300"/>
                </a:solidFill>
              </a:rPr>
              <a:t> </a:t>
            </a:r>
            <a:r>
              <a:rPr lang="es-ES_tradnl" dirty="0"/>
              <a:t>Fuente: Oficina de </a:t>
            </a:r>
            <a:r>
              <a:rPr lang="es-ES_tradnl" dirty="0" smtClean="0"/>
              <a:t>Empleo 2015</a:t>
            </a:r>
            <a:endParaRPr lang="es-ES_tradnl" dirty="0"/>
          </a:p>
        </p:txBody>
      </p:sp>
      <p:sp>
        <p:nvSpPr>
          <p:cNvPr id="7201" name="Text Box 97"/>
          <p:cNvSpPr txBox="1">
            <a:spLocks noChangeArrowheads="1"/>
          </p:cNvSpPr>
          <p:nvPr/>
        </p:nvSpPr>
        <p:spPr bwMode="auto">
          <a:xfrm>
            <a:off x="684213" y="908050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0794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69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6136E1-76F4-42AC-8B8F-78A690CFF183}" type="slidenum">
              <a:rPr lang="es-ES_tradnl" smtClean="0"/>
              <a:pPr/>
              <a:t>46</a:t>
            </a:fld>
            <a:endParaRPr lang="es-ES_tradnl" smtClean="0"/>
          </a:p>
        </p:txBody>
      </p:sp>
      <p:sp>
        <p:nvSpPr>
          <p:cNvPr id="8195" name="Rectangle 2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s-ES_tradnl" sz="2400" b="1" dirty="0" smtClean="0">
                <a:solidFill>
                  <a:schemeClr val="tx1"/>
                </a:solidFill>
              </a:rPr>
              <a:t>DETERMINANTE SOCIOECONÓMICO</a:t>
            </a:r>
            <a:br>
              <a:rPr lang="es-ES_tradnl" sz="2400" b="1" dirty="0" smtClean="0">
                <a:solidFill>
                  <a:schemeClr val="tx1"/>
                </a:solidFill>
              </a:rPr>
            </a:br>
            <a:r>
              <a:rPr lang="es-ES_tradnl" sz="2000" b="1" dirty="0" smtClean="0">
                <a:solidFill>
                  <a:schemeClr val="tx1"/>
                </a:solidFill>
              </a:rPr>
              <a:t>PROMOCION DE EMPLEO GENUINO</a:t>
            </a:r>
          </a:p>
        </p:txBody>
      </p:sp>
      <p:graphicFrame>
        <p:nvGraphicFramePr>
          <p:cNvPr id="126980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897529"/>
              </p:ext>
            </p:extLst>
          </p:nvPr>
        </p:nvGraphicFramePr>
        <p:xfrm>
          <a:off x="395536" y="1161951"/>
          <a:ext cx="8435280" cy="4408909"/>
        </p:xfrm>
        <a:graphic>
          <a:graphicData uri="http://schemas.openxmlformats.org/drawingml/2006/table">
            <a:tbl>
              <a:tblPr/>
              <a:tblGrid>
                <a:gridCol w="5338936"/>
                <a:gridCol w="1548172"/>
                <a:gridCol w="1548172"/>
              </a:tblGrid>
              <a:tr h="4320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Planes locales, Provinciales o Nacionales en curso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7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Jóvenes con más y mejor trabajo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674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Seguro de capacitación y empleo (</a:t>
                      </a:r>
                      <a:r>
                        <a:rPr lang="es-ES_tradnl" sz="14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ScyE</a:t>
                      </a: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Seguro de desempleo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Sin dato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PROG.RES.AR 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 dato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s-ES_tradnl" sz="14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Vinculados </a:t>
                      </a:r>
                      <a:r>
                        <a:rPr lang="es-ES_tradnl" sz="1400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a terminalidad educativa</a:t>
                      </a:r>
                      <a:endParaRPr lang="es-MX" sz="1400" dirty="0">
                        <a:solidFill>
                          <a:schemeClr val="tx1"/>
                        </a:solidFill>
                        <a:latin typeface="+mj-lt"/>
                        <a:ea typeface="MS Mincho"/>
                      </a:endParaRPr>
                    </a:p>
                  </a:txBody>
                  <a:tcPr marL="89535" marR="8953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s-ES_tradnl" sz="14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Realizando </a:t>
                      </a:r>
                      <a:r>
                        <a:rPr lang="es-ES_tradnl" sz="1400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curso CIT(curso </a:t>
                      </a:r>
                      <a:r>
                        <a:rPr lang="es-ES_tradnl" sz="14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introducción </a:t>
                      </a:r>
                      <a:r>
                        <a:rPr lang="es-ES_tradnl" sz="1400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al trabajo)</a:t>
                      </a:r>
                      <a:endParaRPr lang="es-MX" sz="1400" dirty="0">
                        <a:solidFill>
                          <a:schemeClr val="tx1"/>
                        </a:solidFill>
                        <a:latin typeface="+mj-lt"/>
                        <a:ea typeface="MS Mincho"/>
                      </a:endParaRPr>
                    </a:p>
                  </a:txBody>
                  <a:tcPr marL="89535" marR="8953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 dato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Cursos de Formación Profesional</a:t>
                      </a:r>
                      <a:endParaRPr lang="es-MX" sz="1400" dirty="0">
                        <a:solidFill>
                          <a:schemeClr val="tx1"/>
                        </a:solidFill>
                        <a:latin typeface="+mj-lt"/>
                        <a:ea typeface="MS Mincho"/>
                      </a:endParaRPr>
                    </a:p>
                  </a:txBody>
                  <a:tcPr marL="89535" marR="8953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272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s-ES_tradnl" sz="14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Entrenamiento </a:t>
                      </a:r>
                      <a:r>
                        <a:rPr lang="es-ES_tradnl" sz="1400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para el trabajo en </a:t>
                      </a:r>
                      <a:r>
                        <a:rPr lang="es-ES_tradnl" sz="14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sec. </a:t>
                      </a:r>
                      <a:r>
                        <a:rPr lang="es-ES_tradnl" sz="1400" dirty="0" err="1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Públ</a:t>
                      </a:r>
                      <a:r>
                        <a:rPr lang="es-ES_tradnl" sz="1400" baseline="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 </a:t>
                      </a:r>
                      <a:r>
                        <a:rPr lang="es-ES_tradnl" sz="14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y priv.</a:t>
                      </a:r>
                      <a:endParaRPr lang="es-MX" sz="1400" dirty="0">
                        <a:solidFill>
                          <a:schemeClr val="tx1"/>
                        </a:solidFill>
                        <a:latin typeface="+mj-lt"/>
                        <a:ea typeface="MS Mincho"/>
                      </a:endParaRPr>
                    </a:p>
                  </a:txBody>
                  <a:tcPr marL="89535" marR="8953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Entrevistas cargadas en la plataforma del MTE y SS de la Nación</a:t>
                      </a:r>
                      <a:endParaRPr lang="es-MX" sz="1400" dirty="0">
                        <a:solidFill>
                          <a:schemeClr val="tx1"/>
                        </a:solidFill>
                        <a:latin typeface="+mj-lt"/>
                        <a:ea typeface="MS Mincho"/>
                      </a:endParaRPr>
                    </a:p>
                  </a:txBody>
                  <a:tcPr marL="89535" marR="8953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4898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272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Realizando programa de Empleo Independiente (PEI)</a:t>
                      </a:r>
                      <a:endParaRPr lang="es-MX" sz="1400" dirty="0">
                        <a:solidFill>
                          <a:schemeClr val="tx1"/>
                        </a:solidFill>
                        <a:latin typeface="+mj-lt"/>
                        <a:ea typeface="MS Mincho"/>
                      </a:endParaRPr>
                    </a:p>
                  </a:txBody>
                  <a:tcPr marL="89535" marR="8953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Sin dato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</a:rPr>
                        <a:t>Programa Envión</a:t>
                      </a:r>
                      <a:endParaRPr lang="es-MX" sz="1400" dirty="0">
                        <a:solidFill>
                          <a:schemeClr val="tx1"/>
                        </a:solidFill>
                        <a:latin typeface="+mj-lt"/>
                        <a:ea typeface="MS Mincho"/>
                      </a:endParaRPr>
                    </a:p>
                  </a:txBody>
                  <a:tcPr marL="89535" marR="8953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Sin dato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0794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5536" y="5589240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/>
              <a:t>Fuente: </a:t>
            </a:r>
            <a:r>
              <a:rPr lang="es-ES_tradnl" dirty="0" smtClean="0"/>
              <a:t>Oficina de Empleo 2015</a:t>
            </a:r>
            <a:endParaRPr lang="es-ES_tradnl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5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6BC0B4-224E-4E63-B56E-DCA7587E4F5A}" type="slidenum">
              <a:rPr lang="es-ES_tradnl" smtClean="0"/>
              <a:pPr/>
              <a:t>47</a:t>
            </a:fld>
            <a:endParaRPr lang="es-ES_tradnl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pPr eaLnBrk="1" hangingPunct="1"/>
            <a:r>
              <a:rPr lang="es-ES_tradnl" sz="2400" b="1" dirty="0" smtClean="0">
                <a:solidFill>
                  <a:schemeClr val="tx1"/>
                </a:solidFill>
              </a:rPr>
              <a:t>DETERMINANTE AMBIENTAL</a:t>
            </a:r>
          </a:p>
        </p:txBody>
      </p:sp>
      <p:sp>
        <p:nvSpPr>
          <p:cNvPr id="9220" name="Text Box 40"/>
          <p:cNvSpPr txBox="1">
            <a:spLocks noChangeArrowheads="1"/>
          </p:cNvSpPr>
          <p:nvPr/>
        </p:nvSpPr>
        <p:spPr bwMode="auto">
          <a:xfrm>
            <a:off x="3851920" y="6322010"/>
            <a:ext cx="446449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/>
              <a:t>Fuente: </a:t>
            </a:r>
            <a:r>
              <a:rPr lang="es-ES_tradnl" dirty="0" err="1"/>
              <a:t>Sec</a:t>
            </a:r>
            <a:r>
              <a:rPr lang="es-ES_tradnl" dirty="0"/>
              <a:t> Obras Publicas </a:t>
            </a:r>
            <a:r>
              <a:rPr lang="es-ES_tradnl" dirty="0" smtClean="0"/>
              <a:t>2015</a:t>
            </a:r>
            <a:endParaRPr lang="es-ES_tradnl" dirty="0"/>
          </a:p>
        </p:txBody>
      </p:sp>
      <p:graphicFrame>
        <p:nvGraphicFramePr>
          <p:cNvPr id="35988" name="Group 14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94616"/>
              </p:ext>
            </p:extLst>
          </p:nvPr>
        </p:nvGraphicFramePr>
        <p:xfrm>
          <a:off x="467544" y="908720"/>
          <a:ext cx="8229600" cy="5184574"/>
        </p:xfrm>
        <a:graphic>
          <a:graphicData uri="http://schemas.openxmlformats.org/drawingml/2006/table">
            <a:tbl>
              <a:tblPr/>
              <a:tblGrid>
                <a:gridCol w="6202363"/>
                <a:gridCol w="2027237"/>
              </a:tblGrid>
              <a:tr h="381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Fuente de Agua potable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Rio  de la plata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Viviendas sin agua potable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Viviendas sin cloacas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Viviendas sin recolección domiciliaria de residuos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Nº de Basurales a Cielo Abierto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Separación domiciliaria de Residuos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Actividades de Forestación local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Obras /  aumento de cobertura de Servicios 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35437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Planta de tratamiento cloacal en barrio </a:t>
                      </a:r>
                      <a:r>
                        <a:rPr lang="es-ES_tradnl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Piria</a:t>
                      </a: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_tradn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Proyecto en licitación, Paraje </a:t>
                      </a:r>
                      <a:r>
                        <a:rPr lang="es-ES_tradnl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Piria</a:t>
                      </a: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planta de tratamiento cloacal</a:t>
                      </a:r>
                      <a:r>
                        <a:rPr lang="es-ES_tradn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 ampliación en barrio Villa Tranquila.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Construcción de Planta de tratamiento mecánico biológico (TMB Ensenada)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 «Cuidemos el planeta empecemos por el barrio» </a:t>
                      </a:r>
                      <a:r>
                        <a:rPr kumimoji="0" lang="es-ES_tradnl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Caps</a:t>
                      </a:r>
                      <a:r>
                        <a:rPr kumimoji="0" lang="es-ES_tradnl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Malvinas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0794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3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48072"/>
          </a:xfrm>
        </p:spPr>
        <p:txBody>
          <a:bodyPr/>
          <a:lstStyle/>
          <a:p>
            <a:r>
              <a:rPr lang="es-ES_tradnl" sz="4000" b="1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s-ES_tradnl" sz="4000" b="1" dirty="0">
                <a:solidFill>
                  <a:schemeClr val="tx1"/>
                </a:solidFill>
                <a:latin typeface="Arial" charset="0"/>
              </a:rPr>
            </a:br>
            <a:r>
              <a:rPr lang="es-ES_tradnl" sz="4000" b="1" dirty="0">
                <a:solidFill>
                  <a:schemeClr val="tx1"/>
                </a:solidFill>
                <a:latin typeface="Arial" charset="0"/>
              </a:rPr>
              <a:t>Actividades de Forestación local</a:t>
            </a:r>
            <a:br>
              <a:rPr lang="es-ES_tradnl" sz="4000" b="1" dirty="0">
                <a:solidFill>
                  <a:schemeClr val="tx1"/>
                </a:solidFill>
                <a:latin typeface="Arial" charset="0"/>
              </a:rPr>
            </a:br>
            <a:endParaRPr lang="es-ES" sz="4000" dirty="0">
              <a:solidFill>
                <a:schemeClr val="tx1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539552" y="1988840"/>
            <a:ext cx="8208912" cy="3024336"/>
          </a:xfrm>
        </p:spPr>
        <p:txBody>
          <a:bodyPr/>
          <a:lstStyle/>
          <a:p>
            <a:r>
              <a:rPr lang="es-ES" sz="2800" dirty="0" smtClean="0"/>
              <a:t>2040 unidades de diversas especies de arboles</a:t>
            </a:r>
          </a:p>
          <a:p>
            <a:r>
              <a:rPr lang="es-ES" sz="2800" dirty="0" smtClean="0"/>
              <a:t>183 </a:t>
            </a:r>
            <a:r>
              <a:rPr lang="es-ES" sz="2800" dirty="0"/>
              <a:t>unidades de </a:t>
            </a:r>
            <a:r>
              <a:rPr lang="es-ES" sz="2800" dirty="0" smtClean="0"/>
              <a:t>plantas ornamentales, en plazas, paseos</a:t>
            </a:r>
          </a:p>
          <a:p>
            <a:r>
              <a:rPr lang="es-ES" sz="2800" dirty="0" smtClean="0"/>
              <a:t>2176 unidades de plantines de estación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CEBA3-B138-42E2-A57E-B72F1A589D0E}" type="slidenum">
              <a:rPr lang="es-ES_tradnl" smtClean="0"/>
              <a:pPr>
                <a:defRPr/>
              </a:pPr>
              <a:t>48</a:t>
            </a:fld>
            <a:endParaRPr lang="es-ES_tradn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0794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1560" y="558924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Fuente: Secretaria de Gobierno</a:t>
            </a:r>
            <a:endParaRPr lang="es-ES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02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73B7F4-0862-45C2-9136-5F976FAE8A7C}" type="slidenum">
              <a:rPr lang="es-ES_tradnl" smtClean="0"/>
              <a:pPr/>
              <a:t>49</a:t>
            </a:fld>
            <a:endParaRPr lang="es-ES_tradnl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2400" b="1" dirty="0" smtClean="0">
                <a:solidFill>
                  <a:schemeClr val="tx1"/>
                </a:solidFill>
              </a:rPr>
              <a:t>DETERMINANTE AMBIENTAL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48668" y="4973835"/>
            <a:ext cx="7704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 smtClean="0"/>
              <a:t>Fuente: Secretaria de Obras Publicas - 2015</a:t>
            </a:r>
            <a:endParaRPr lang="es-ES_tradnl" dirty="0"/>
          </a:p>
        </p:txBody>
      </p:sp>
      <p:graphicFrame>
        <p:nvGraphicFramePr>
          <p:cNvPr id="126015" name="Group 6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797329"/>
              </p:ext>
            </p:extLst>
          </p:nvPr>
        </p:nvGraphicFramePr>
        <p:xfrm>
          <a:off x="457200" y="1268413"/>
          <a:ext cx="8229600" cy="3412046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CONSUMO DE AGUA SEGURA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Principales Actividades anuales de Potabilización del agua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 agua de red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0794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1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54C624-8AA8-420B-A8B6-0749EA579158}" type="slidenum">
              <a:rPr lang="es-ES_tradnl" altLang="es-AR" smtClean="0"/>
              <a:pPr/>
              <a:t>5</a:t>
            </a:fld>
            <a:endParaRPr lang="es-ES_tradnl" altLang="es-AR" smtClean="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599981"/>
            <a:ext cx="9144000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AR" sz="3200" b="1" dirty="0" smtClean="0"/>
              <a:t> </a:t>
            </a:r>
            <a:r>
              <a:rPr lang="es-ES_tradnl" altLang="es-AR" sz="3200" b="1" dirty="0"/>
              <a:t>ESTADO DE SALUD ACTUAL</a:t>
            </a:r>
          </a:p>
        </p:txBody>
      </p:sp>
      <p:sp>
        <p:nvSpPr>
          <p:cNvPr id="4100" name="Line 371"/>
          <p:cNvSpPr>
            <a:spLocks noChangeShapeType="1"/>
          </p:cNvSpPr>
          <p:nvPr/>
        </p:nvSpPr>
        <p:spPr bwMode="auto">
          <a:xfrm>
            <a:off x="5867400" y="3163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13713" name="Group 4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540486"/>
              </p:ext>
            </p:extLst>
          </p:nvPr>
        </p:nvGraphicFramePr>
        <p:xfrm>
          <a:off x="539552" y="1844824"/>
          <a:ext cx="8065020" cy="3027216"/>
        </p:xfrm>
        <a:graphic>
          <a:graphicData uri="http://schemas.openxmlformats.org/drawingml/2006/table">
            <a:tbl>
              <a:tblPr/>
              <a:tblGrid>
                <a:gridCol w="6016342"/>
                <a:gridCol w="1024339"/>
                <a:gridCol w="1024339"/>
              </a:tblGrid>
              <a:tr h="756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SITUACIONES DE RIESGO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Año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Año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56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Proporción  (%) de Embarazadas adolescentes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22.8%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rgbClr val="7030A0"/>
                          </a:solidFill>
                        </a:rPr>
                        <a:t>17%*</a:t>
                      </a:r>
                      <a:endParaRPr lang="es-ES" sz="1600" dirty="0">
                        <a:solidFill>
                          <a:srgbClr val="7030A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6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Proporción  (%) de Nacidos vivos de bajo peso al nacer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8.51%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8,1%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6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Proporción  (%) de Nacidos vivos de madres adolescentes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15.41%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16,2%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33" name="Text Box 397"/>
          <p:cNvSpPr txBox="1">
            <a:spLocks noChangeArrowheads="1"/>
          </p:cNvSpPr>
          <p:nvPr/>
        </p:nvSpPr>
        <p:spPr bwMode="auto">
          <a:xfrm>
            <a:off x="385926" y="5086925"/>
            <a:ext cx="86505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dirty="0" smtClean="0"/>
              <a:t>Fuente: </a:t>
            </a:r>
            <a:r>
              <a:rPr lang="es-ES" sz="1600" dirty="0"/>
              <a:t>Estadísticas vitales  del Ministerio de salud de la </a:t>
            </a:r>
            <a:r>
              <a:rPr lang="es-ES" sz="1600" dirty="0" err="1"/>
              <a:t>Pcia</a:t>
            </a:r>
            <a:r>
              <a:rPr lang="es-ES" sz="1600" dirty="0"/>
              <a:t>. De Bs As: </a:t>
            </a:r>
            <a:r>
              <a:rPr lang="es-ES" sz="1600" dirty="0">
                <a:solidFill>
                  <a:srgbClr val="7030A0"/>
                </a:solidFill>
              </a:rPr>
              <a:t>Programa Sumar</a:t>
            </a:r>
          </a:p>
          <a:p>
            <a:r>
              <a:rPr lang="es-ES" sz="1600" dirty="0">
                <a:solidFill>
                  <a:srgbClr val="00B050"/>
                </a:solidFill>
              </a:rPr>
              <a:t>Estadística local CAPS.</a:t>
            </a:r>
            <a:r>
              <a:rPr lang="es-ES" sz="1600" dirty="0"/>
              <a:t> </a:t>
            </a:r>
            <a:r>
              <a:rPr lang="es-ES" sz="1600" dirty="0" smtClean="0"/>
              <a:t> *Fuente: </a:t>
            </a:r>
            <a:r>
              <a:rPr lang="es-ES" sz="1600" dirty="0" smtClean="0">
                <a:solidFill>
                  <a:srgbClr val="7030A0"/>
                </a:solidFill>
              </a:rPr>
              <a:t>Programa </a:t>
            </a:r>
            <a:r>
              <a:rPr lang="es-ES" sz="1600" dirty="0">
                <a:solidFill>
                  <a:srgbClr val="7030A0"/>
                </a:solidFill>
              </a:rPr>
              <a:t>Sumar</a:t>
            </a:r>
          </a:p>
          <a:p>
            <a:r>
              <a:rPr lang="es-ES" sz="1600" dirty="0" smtClean="0"/>
              <a:t> (</a:t>
            </a:r>
            <a:r>
              <a:rPr lang="es-ES" sz="1400" dirty="0" smtClean="0"/>
              <a:t>La </a:t>
            </a:r>
            <a:r>
              <a:rPr lang="es-ES" sz="1400" dirty="0"/>
              <a:t>Proporción de Embarazadas Adolescentes, es distinta fuente de datos la cual se dificulta la comparación</a:t>
            </a:r>
            <a:r>
              <a:rPr lang="es-ES" sz="1400" dirty="0" smtClean="0"/>
              <a:t>.)</a:t>
            </a:r>
            <a:endParaRPr lang="es-ES_tradnl" altLang="es-AR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15" y="630794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34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582A6D-37FE-4AB0-BDD3-32F027A37D74}" type="slidenum">
              <a:rPr lang="es-ES_tradnl" smtClean="0"/>
              <a:pPr/>
              <a:t>50</a:t>
            </a:fld>
            <a:endParaRPr lang="es-ES_tradnl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06908" y="6648"/>
            <a:ext cx="8229600" cy="1143000"/>
          </a:xfrm>
        </p:spPr>
        <p:txBody>
          <a:bodyPr/>
          <a:lstStyle/>
          <a:p>
            <a:pPr eaLnBrk="1" hangingPunct="1"/>
            <a:r>
              <a:rPr lang="es-ES_tradnl" sz="2400" b="1" dirty="0" smtClean="0">
                <a:solidFill>
                  <a:schemeClr val="tx1"/>
                </a:solidFill>
              </a:rPr>
              <a:t>GEOREFERENCIA</a:t>
            </a:r>
            <a:r>
              <a:rPr lang="es-ES_tradnl" sz="2400" b="1" dirty="0" smtClean="0">
                <a:solidFill>
                  <a:schemeClr val="accent2"/>
                </a:solidFill>
              </a:rPr>
              <a:t> </a:t>
            </a:r>
            <a:br>
              <a:rPr lang="es-ES_tradnl" sz="2400" b="1" dirty="0" smtClean="0">
                <a:solidFill>
                  <a:schemeClr val="accent2"/>
                </a:solidFill>
              </a:rPr>
            </a:br>
            <a:r>
              <a:rPr lang="es-ES_tradnl" sz="2400" b="1" dirty="0" smtClean="0">
                <a:solidFill>
                  <a:schemeClr val="tx1"/>
                </a:solidFill>
              </a:rPr>
              <a:t>Servicios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611188" y="1412875"/>
            <a:ext cx="6913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solidFill>
                  <a:srgbClr val="FF3300"/>
                </a:solidFill>
              </a:rPr>
              <a:t>Cobertura de Agua Potable y Red de Cloacas </a:t>
            </a:r>
          </a:p>
        </p:txBody>
      </p:sp>
      <p:pic>
        <p:nvPicPr>
          <p:cNvPr id="3074" name="Picture 2" descr="C:\Users\Usuario\Downloads\mapa-sal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926" y="980728"/>
            <a:ext cx="8471565" cy="5496285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7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16E28A-C67F-47CB-983A-785A3AF14B15}" type="slidenum">
              <a:rPr lang="es-ES_tradnl" smtClean="0"/>
              <a:pPr/>
              <a:t>51</a:t>
            </a:fld>
            <a:endParaRPr lang="es-ES_tradnl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782960"/>
          </a:xfrm>
        </p:spPr>
        <p:txBody>
          <a:bodyPr/>
          <a:lstStyle/>
          <a:p>
            <a:pPr eaLnBrk="1" hangingPunct="1"/>
            <a:r>
              <a:rPr lang="es-ES_tradnl" sz="2400" b="1" dirty="0" smtClean="0">
                <a:solidFill>
                  <a:schemeClr val="tx1"/>
                </a:solidFill>
              </a:rPr>
              <a:t>DETERMINANTE MODOS DE VIDA</a:t>
            </a:r>
            <a:r>
              <a:rPr lang="es-ES_tradnl" sz="2000" dirty="0" smtClean="0">
                <a:solidFill>
                  <a:schemeClr val="tx1"/>
                </a:solidFill>
              </a:rPr>
              <a:t/>
            </a:r>
            <a:br>
              <a:rPr lang="es-ES_tradnl" sz="2000" dirty="0" smtClean="0">
                <a:solidFill>
                  <a:schemeClr val="tx1"/>
                </a:solidFill>
              </a:rPr>
            </a:br>
            <a:r>
              <a:rPr lang="es-ES_tradnl" sz="1800" b="1" dirty="0" smtClean="0">
                <a:solidFill>
                  <a:schemeClr val="tx1"/>
                </a:solidFill>
              </a:rPr>
              <a:t>ACTIVIDAD FÍSICA</a:t>
            </a:r>
          </a:p>
        </p:txBody>
      </p:sp>
      <p:graphicFrame>
        <p:nvGraphicFramePr>
          <p:cNvPr id="122953" name="Group 7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69655297"/>
              </p:ext>
            </p:extLst>
          </p:nvPr>
        </p:nvGraphicFramePr>
        <p:xfrm>
          <a:off x="-2828" y="836712"/>
          <a:ext cx="9144000" cy="6650736"/>
        </p:xfrm>
        <a:graphic>
          <a:graphicData uri="http://schemas.openxmlformats.org/drawingml/2006/table">
            <a:tbl>
              <a:tblPr/>
              <a:tblGrid>
                <a:gridCol w="7330354"/>
                <a:gridCol w="1813646"/>
              </a:tblGrid>
              <a:tr h="307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Existencia de Ordenanza referida a Promoción de Vida Activa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Existencia de Bici senda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Existencia de Espacios para caminantes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Existencia de Juegos Infantiles en Plazas y Espacios Verdes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Nº de Eventos Deportivos anuales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Diarios y semanales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6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Actividades locales especificas : </a:t>
                      </a: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Cursos, capacitaciones y torneos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338436">
                <a:tc gridSpan="2">
                  <a:txBody>
                    <a:bodyPr/>
                    <a:lstStyle/>
                    <a:p>
                      <a:r>
                        <a:rPr lang="es-A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1-Polideportivo:Yudo, Boxeo, Karate, Vóley, Básquet, Gimnasia Aeróbica, King </a:t>
                      </a:r>
                      <a:r>
                        <a:rPr lang="es-AR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Boxin</a:t>
                      </a:r>
                      <a:r>
                        <a:rPr lang="es-A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Yoga, Handball, Handball</a:t>
                      </a:r>
                      <a:r>
                        <a:rPr lang="es-A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adaptado</a:t>
                      </a:r>
                      <a:endParaRPr lang="es-MX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A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 Parque Martin Rodríguez: Rugby _ Niños de catela;  Actividades Físicas de escuelas públicas del área.</a:t>
                      </a:r>
                      <a:endParaRPr lang="es-MX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A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Equinoterapia Municipal 60 niños y adultos con capacidades diferentes, emprendimiento que depende de la Secretaria de Hacienda. </a:t>
                      </a:r>
                      <a:endParaRPr lang="es-MX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A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3-Parque Ecológico: Actividades Físicas de escuelas publicas. Organización de eventos y torneos: Handball, Básquet, Futbol</a:t>
                      </a:r>
                      <a:endParaRPr lang="es-MX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A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4-Complejo Eva  Perón: Canotaje, Natación,  Colonia de vacaciones, Torneo de Tenis Criollo.</a:t>
                      </a:r>
                      <a:endParaRPr lang="es-MX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A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5- Plaza Almirante  Brown:  Gimnasia Aeróbica con actividades programadas  </a:t>
                      </a:r>
                      <a:endParaRPr lang="es-MX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AR" sz="16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Actividades Convenidas:</a:t>
                      </a:r>
                      <a:r>
                        <a:rPr lang="es-AR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</a:t>
                      </a:r>
                      <a:r>
                        <a:rPr lang="es-A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áutico: Canotaje, Vela; Regatas. Remo adaptado; Vela adaptada. Universitario: gimnasia femenina. Caminata</a:t>
                      </a:r>
                      <a:r>
                        <a:rPr lang="es-A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 veces por semana </a:t>
                      </a:r>
                      <a:r>
                        <a:rPr lang="es-AR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Caps</a:t>
                      </a:r>
                      <a:r>
                        <a:rPr lang="es-A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Malvinas. </a:t>
                      </a:r>
                      <a:r>
                        <a:rPr lang="es-A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CEF</a:t>
                      </a:r>
                      <a:r>
                        <a:rPr lang="es-A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escuela de guardavidas. </a:t>
                      </a:r>
                      <a:endParaRPr lang="es-A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s-ES_trad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16" name="Text Box 23"/>
          <p:cNvSpPr txBox="1">
            <a:spLocks noChangeArrowheads="1"/>
          </p:cNvSpPr>
          <p:nvPr/>
        </p:nvSpPr>
        <p:spPr bwMode="auto">
          <a:xfrm>
            <a:off x="3517676" y="6445093"/>
            <a:ext cx="54468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dirty="0"/>
              <a:t>Fuente: Dirección de Deportes, Sec. De Hacienda. </a:t>
            </a:r>
            <a:r>
              <a:rPr lang="es-ES_tradnl" sz="1600" dirty="0" smtClean="0"/>
              <a:t>2015 </a:t>
            </a:r>
            <a:endParaRPr lang="es-ES_tradnl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0794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5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s-ES_tradnl" smtClean="0"/>
          </a:p>
          <a:p>
            <a:endParaRPr lang="es-ES_tradnl" smtClean="0"/>
          </a:p>
        </p:txBody>
      </p:sp>
      <p:sp>
        <p:nvSpPr>
          <p:cNvPr id="13315" name="Rectangle 138"/>
          <p:cNvSpPr>
            <a:spLocks noGrp="1" noChangeArrowheads="1"/>
          </p:cNvSpPr>
          <p:nvPr>
            <p:ph type="title"/>
          </p:nvPr>
        </p:nvSpPr>
        <p:spPr>
          <a:xfrm>
            <a:off x="537589" y="0"/>
            <a:ext cx="8229600" cy="1143000"/>
          </a:xfrm>
        </p:spPr>
        <p:txBody>
          <a:bodyPr/>
          <a:lstStyle/>
          <a:p>
            <a:pPr eaLnBrk="1" hangingPunct="1"/>
            <a:r>
              <a:rPr lang="es-ES_tradnl" sz="2400" b="1" dirty="0" smtClean="0">
                <a:solidFill>
                  <a:schemeClr val="tx1"/>
                </a:solidFill>
              </a:rPr>
              <a:t>DETERMINANTE MODOS DE VIDA</a:t>
            </a:r>
            <a:r>
              <a:rPr lang="es-ES_tradnl" sz="2000" dirty="0" smtClean="0">
                <a:solidFill>
                  <a:schemeClr val="tx1"/>
                </a:solidFill>
              </a:rPr>
              <a:t/>
            </a:r>
            <a:br>
              <a:rPr lang="es-ES_tradnl" sz="2000" dirty="0" smtClean="0">
                <a:solidFill>
                  <a:schemeClr val="tx1"/>
                </a:solidFill>
              </a:rPr>
            </a:br>
            <a:r>
              <a:rPr lang="es-ES_tradnl" sz="2000" b="1" dirty="0" smtClean="0">
                <a:solidFill>
                  <a:schemeClr val="tx1"/>
                </a:solidFill>
              </a:rPr>
              <a:t>ALIMENTACION</a:t>
            </a:r>
          </a:p>
        </p:txBody>
      </p:sp>
      <p:sp>
        <p:nvSpPr>
          <p:cNvPr id="13316" name="Text Box 180"/>
          <p:cNvSpPr txBox="1">
            <a:spLocks noChangeArrowheads="1"/>
          </p:cNvSpPr>
          <p:nvPr/>
        </p:nvSpPr>
        <p:spPr bwMode="auto">
          <a:xfrm>
            <a:off x="3582292" y="6307947"/>
            <a:ext cx="5472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/>
              <a:t>Fuente: Salud Municipal, Sede de inspección </a:t>
            </a:r>
            <a:r>
              <a:rPr lang="es-ES_tradnl" dirty="0" smtClean="0"/>
              <a:t>2015</a:t>
            </a:r>
            <a:endParaRPr lang="es-ES_tradnl" dirty="0"/>
          </a:p>
        </p:txBody>
      </p:sp>
      <p:graphicFrame>
        <p:nvGraphicFramePr>
          <p:cNvPr id="50432" name="Group 25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269227"/>
              </p:ext>
            </p:extLst>
          </p:nvPr>
        </p:nvGraphicFramePr>
        <p:xfrm>
          <a:off x="179388" y="1195559"/>
          <a:ext cx="8712968" cy="4896321"/>
        </p:xfrm>
        <a:graphic>
          <a:graphicData uri="http://schemas.openxmlformats.org/drawingml/2006/table">
            <a:tbl>
              <a:tblPr/>
              <a:tblGrid>
                <a:gridCol w="2160364"/>
                <a:gridCol w="1944216"/>
                <a:gridCol w="2177272"/>
                <a:gridCol w="2431116"/>
              </a:tblGrid>
              <a:tr h="61183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Establecimientos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Educativos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Sector Oficial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Sector Privado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8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Apoyo Alimentario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Kioscos Saludables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Kioscos Saludables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Inicial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Primario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222"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Programa de Salud Escolar : Evaluación antropométrica     </a:t>
                      </a: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0113"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Programas Locales, Provinciales o  Nacionales: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796904"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 huerta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Caps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El Molino y Malvinas.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Proyectos: «Alimentación saludable en escuelas»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Caps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Nº80; «Creciendo con Salud»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Caps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Malvinas Argentinas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0794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9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0CF853-5850-424A-8430-65814D9F9A0A}" type="slidenum">
              <a:rPr lang="es-ES_tradnl" smtClean="0"/>
              <a:pPr/>
              <a:t>53</a:t>
            </a:fld>
            <a:endParaRPr lang="es-ES_tradnl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77542" y="0"/>
            <a:ext cx="8229600" cy="1143000"/>
          </a:xfrm>
        </p:spPr>
        <p:txBody>
          <a:bodyPr/>
          <a:lstStyle/>
          <a:p>
            <a:pPr eaLnBrk="1" hangingPunct="1"/>
            <a:r>
              <a:rPr lang="es-ES_tradnl" sz="2000" dirty="0" smtClean="0">
                <a:solidFill>
                  <a:schemeClr val="tx1"/>
                </a:solidFill>
              </a:rPr>
              <a:t/>
            </a:r>
            <a:br>
              <a:rPr lang="es-ES_tradnl" sz="2000" dirty="0" smtClean="0">
                <a:solidFill>
                  <a:schemeClr val="tx1"/>
                </a:solidFill>
              </a:rPr>
            </a:b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smtClean="0">
                <a:solidFill>
                  <a:schemeClr val="tx1"/>
                </a:solidFill>
              </a:rPr>
              <a:t>DETERMINANTE MODOS DE VIDA</a:t>
            </a:r>
            <a:r>
              <a:rPr lang="es-ES_tradnl" sz="2000" dirty="0" smtClean="0">
                <a:solidFill>
                  <a:schemeClr val="tx1"/>
                </a:solidFill>
              </a:rPr>
              <a:t/>
            </a:r>
            <a:br>
              <a:rPr lang="es-ES_tradnl" sz="2000" dirty="0" smtClean="0">
                <a:solidFill>
                  <a:schemeClr val="tx1"/>
                </a:solidFill>
              </a:rPr>
            </a:br>
            <a:r>
              <a:rPr lang="es-ES_tradnl" sz="2000" b="1" dirty="0" smtClean="0">
                <a:solidFill>
                  <a:schemeClr val="tx1"/>
                </a:solidFill>
              </a:rPr>
              <a:t>PREVENCION DEL TABAQUISMO</a:t>
            </a:r>
          </a:p>
        </p:txBody>
      </p:sp>
      <p:graphicFrame>
        <p:nvGraphicFramePr>
          <p:cNvPr id="123964" name="Group 6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55406454"/>
              </p:ext>
            </p:extLst>
          </p:nvPr>
        </p:nvGraphicFramePr>
        <p:xfrm>
          <a:off x="498475" y="1556792"/>
          <a:ext cx="8218488" cy="4057873"/>
        </p:xfrm>
        <a:graphic>
          <a:graphicData uri="http://schemas.openxmlformats.org/drawingml/2006/table">
            <a:tbl>
              <a:tblPr/>
              <a:tblGrid>
                <a:gridCol w="6653213"/>
                <a:gridCol w="1565275"/>
              </a:tblGrid>
              <a:tr h="447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PREVENCION DE TABAQUISMO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Existencia de Ordenanza a Nivel Local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Registro de Instituciones libres de Humo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5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Número de Instituciones Registradas como Libres de Humo Totales y / O  %  ultimo año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73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Actividades locales de prevención de Tabaquismo Detalle: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280125">
                <a:tc gridSpan="2"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“Proyecto factores de Riesgo Cardiovascular” Caps. 184  </a:t>
                      </a:r>
                    </a:p>
                    <a:p>
                      <a:r>
                        <a:rPr kumimoji="0" lang="es-ES_tradnl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«Mejor control de la presión arterial en Villa Catela» </a:t>
                      </a:r>
                      <a:r>
                        <a:rPr kumimoji="0" lang="es-ES_tradnl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Caps</a:t>
                      </a:r>
                      <a:r>
                        <a:rPr kumimoji="0" lang="es-ES_tradnl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Nº80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361" name="Text Box 20"/>
          <p:cNvSpPr txBox="1">
            <a:spLocks noChangeArrowheads="1"/>
          </p:cNvSpPr>
          <p:nvPr/>
        </p:nvSpPr>
        <p:spPr bwMode="auto">
          <a:xfrm>
            <a:off x="467544" y="5733256"/>
            <a:ext cx="7704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/>
              <a:t>Fuente: </a:t>
            </a:r>
            <a:r>
              <a:rPr lang="es-ES_tradnl" dirty="0" err="1"/>
              <a:t>Sec</a:t>
            </a:r>
            <a:r>
              <a:rPr lang="es-ES_tradnl" dirty="0"/>
              <a:t> de Salud, </a:t>
            </a:r>
            <a:r>
              <a:rPr lang="es-ES_tradnl" dirty="0" smtClean="0"/>
              <a:t>Departamento </a:t>
            </a:r>
            <a:r>
              <a:rPr lang="es-ES_tradnl" dirty="0"/>
              <a:t>de referencia legislativa </a:t>
            </a:r>
            <a:r>
              <a:rPr lang="es-ES_tradnl" dirty="0" smtClean="0"/>
              <a:t>2015 </a:t>
            </a:r>
            <a:endParaRPr lang="es-ES_trad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0794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4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0F5DB5-E38B-4690-A18C-1ABAC8CCDC5A}" type="slidenum">
              <a:rPr lang="es-ES_tradnl" smtClean="0"/>
              <a:pPr/>
              <a:t>54</a:t>
            </a:fld>
            <a:endParaRPr lang="es-ES_tradnl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7713" y="0"/>
            <a:ext cx="8229600" cy="1143000"/>
          </a:xfrm>
        </p:spPr>
        <p:txBody>
          <a:bodyPr/>
          <a:lstStyle/>
          <a:p>
            <a:pPr eaLnBrk="1" hangingPunct="1"/>
            <a:r>
              <a:rPr lang="es-ES_tradnl" sz="2000" dirty="0" smtClean="0">
                <a:solidFill>
                  <a:schemeClr val="tx1"/>
                </a:solidFill>
              </a:rPr>
              <a:t/>
            </a:r>
            <a:br>
              <a:rPr lang="es-ES_tradnl" sz="2000" dirty="0" smtClean="0">
                <a:solidFill>
                  <a:schemeClr val="tx1"/>
                </a:solidFill>
              </a:rPr>
            </a:b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smtClean="0">
                <a:solidFill>
                  <a:schemeClr val="tx1"/>
                </a:solidFill>
              </a:rPr>
              <a:t>DETERMINANTE MODOS DE VIDA</a:t>
            </a:r>
            <a:r>
              <a:rPr lang="es-ES_tradnl" sz="2000" dirty="0" smtClean="0">
                <a:solidFill>
                  <a:schemeClr val="tx1"/>
                </a:solidFill>
              </a:rPr>
              <a:t/>
            </a:r>
            <a:br>
              <a:rPr lang="es-ES_tradnl" sz="2000" dirty="0" smtClean="0">
                <a:solidFill>
                  <a:schemeClr val="tx1"/>
                </a:solidFill>
              </a:rPr>
            </a:br>
            <a:endParaRPr lang="es-ES_tradnl" sz="2000" b="1" dirty="0" smtClean="0">
              <a:solidFill>
                <a:schemeClr val="tx1"/>
              </a:solidFill>
            </a:endParaRPr>
          </a:p>
        </p:txBody>
      </p:sp>
      <p:sp>
        <p:nvSpPr>
          <p:cNvPr id="15364" name="Text Box 29"/>
          <p:cNvSpPr txBox="1">
            <a:spLocks noChangeArrowheads="1"/>
          </p:cNvSpPr>
          <p:nvPr/>
        </p:nvSpPr>
        <p:spPr bwMode="auto">
          <a:xfrm>
            <a:off x="467544" y="5805264"/>
            <a:ext cx="7704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/>
              <a:t>Fuente: Secretaria de Salud, Transito, </a:t>
            </a:r>
            <a:r>
              <a:rPr lang="es-ES_tradnl" dirty="0" smtClean="0"/>
              <a:t>2015 </a:t>
            </a:r>
            <a:endParaRPr lang="es-ES_tradnl" dirty="0"/>
          </a:p>
        </p:txBody>
      </p:sp>
      <p:graphicFrame>
        <p:nvGraphicFramePr>
          <p:cNvPr id="55442" name="Group 14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17001655"/>
              </p:ext>
            </p:extLst>
          </p:nvPr>
        </p:nvGraphicFramePr>
        <p:xfrm>
          <a:off x="498475" y="1196752"/>
          <a:ext cx="8218488" cy="4319810"/>
        </p:xfrm>
        <a:graphic>
          <a:graphicData uri="http://schemas.openxmlformats.org/drawingml/2006/table">
            <a:tbl>
              <a:tblPr/>
              <a:tblGrid>
                <a:gridCol w="6912446"/>
                <a:gridCol w="1306042"/>
              </a:tblGrid>
              <a:tr h="39297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PREVENCION DE ALCOHOLISMO Y OTRAS SUSTANCIAS ADICTIVAS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86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Existencia de Ordenanza a Nivel Local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Registro anual de  Infracciones por expendio de alcohol a menores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 datos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Nº total  de Infracciones Ultimo año 2015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Registro de Controles de Alcoholemia Ultimo año 2015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Proporción de Controles positivos Ultimo año        2015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 datos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Existencia de Estadísticas locales sobre Adicciones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Actividades Locales de Prevención Detalle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0794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0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F9CF38-CE0B-4D7A-B2EE-4B0F85A0B13C}" type="slidenum">
              <a:rPr lang="es-ES_tradnl" smtClean="0"/>
              <a:pPr/>
              <a:t>55</a:t>
            </a:fld>
            <a:endParaRPr lang="es-ES_tradnl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2400" b="1" dirty="0" smtClean="0">
                <a:solidFill>
                  <a:schemeClr val="tx1"/>
                </a:solidFill>
              </a:rPr>
              <a:t>DETERMINANTE MODOS DE VIDA</a:t>
            </a:r>
            <a:r>
              <a:rPr lang="es-ES_tradnl" sz="2000" dirty="0" smtClean="0">
                <a:solidFill>
                  <a:schemeClr val="tx1"/>
                </a:solidFill>
              </a:rPr>
              <a:t/>
            </a:r>
            <a:br>
              <a:rPr lang="es-ES_tradnl" sz="2000" dirty="0" smtClean="0">
                <a:solidFill>
                  <a:schemeClr val="tx1"/>
                </a:solidFill>
              </a:rPr>
            </a:br>
            <a:endParaRPr lang="es-ES_tradnl" sz="20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24973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67496"/>
              </p:ext>
            </p:extLst>
          </p:nvPr>
        </p:nvGraphicFramePr>
        <p:xfrm>
          <a:off x="468313" y="1341438"/>
          <a:ext cx="8229600" cy="4358578"/>
        </p:xfrm>
        <a:graphic>
          <a:graphicData uri="http://schemas.openxmlformats.org/drawingml/2006/table">
            <a:tbl>
              <a:tblPr/>
              <a:tblGrid>
                <a:gridCol w="6624637"/>
                <a:gridCol w="1604963"/>
              </a:tblGrid>
              <a:tr h="4778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PROMOCIÓN DE LA SEGURIDAD VIAL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Existencia de Ordenanza a Nivel Local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Existencia de Escuela de Transito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Existencia de Registro de Infracciones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Existencia de Señalización Vial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Existencia de Mapa de Accidentes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(Adjuntar si corresponde)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Número de accidentes de tránsito con intervención policial Ultimo año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Número de víctimas mortales en el lugar del hecho Ultimo año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 dato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6" name="Text Box 43"/>
          <p:cNvSpPr txBox="1">
            <a:spLocks noChangeArrowheads="1"/>
          </p:cNvSpPr>
          <p:nvPr/>
        </p:nvSpPr>
        <p:spPr bwMode="auto">
          <a:xfrm>
            <a:off x="467544" y="5877272"/>
            <a:ext cx="7704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/>
              <a:t> Fuente: S</a:t>
            </a:r>
            <a:r>
              <a:rPr lang="es-ES_tradnl" dirty="0" smtClean="0"/>
              <a:t>ecretaria de Gobierno. Secretaria de Seguridad y Justicia. 2015</a:t>
            </a:r>
            <a:endParaRPr lang="es-ES_trad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0794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0EC512-9FFC-4B3C-96D9-6D03DECFC83E}" type="slidenum">
              <a:rPr lang="es-ES_tradnl" smtClean="0"/>
              <a:pPr/>
              <a:t>56</a:t>
            </a:fld>
            <a:endParaRPr lang="es-ES_tradnl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2400" b="1" dirty="0" smtClean="0">
                <a:solidFill>
                  <a:schemeClr val="tx1"/>
                </a:solidFill>
              </a:rPr>
              <a:t>DETERMINANTE MODOS DE VIDA</a:t>
            </a:r>
            <a:r>
              <a:rPr lang="es-ES_tradnl" sz="2000" dirty="0" smtClean="0">
                <a:solidFill>
                  <a:schemeClr val="tx1"/>
                </a:solidFill>
              </a:rPr>
              <a:t/>
            </a:r>
            <a:br>
              <a:rPr lang="es-ES_tradnl" sz="2000" dirty="0" smtClean="0">
                <a:solidFill>
                  <a:schemeClr val="tx1"/>
                </a:solidFill>
              </a:rPr>
            </a:br>
            <a:endParaRPr lang="es-ES_tradnl" sz="20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0575" name="Group 15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820484"/>
              </p:ext>
            </p:extLst>
          </p:nvPr>
        </p:nvGraphicFramePr>
        <p:xfrm>
          <a:off x="468313" y="1341438"/>
          <a:ext cx="8229600" cy="3885502"/>
        </p:xfrm>
        <a:graphic>
          <a:graphicData uri="http://schemas.openxmlformats.org/drawingml/2006/table">
            <a:tbl>
              <a:tblPr/>
              <a:tblGrid>
                <a:gridCol w="6624637"/>
                <a:gridCol w="1604963"/>
              </a:tblGrid>
              <a:tr h="4778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PROMOCIÓN DE LA SEGURIDAD VIAL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Actividades u Obras locales en Ultimo año 2015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Proyecto de seguridad vial en escuelas secundarias e/15 y 18 años. 122 talleres, asistencia 3659 alumnos entre inicial, primario</a:t>
                      </a:r>
                      <a:r>
                        <a:rPr lang="es-ES_tradn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 secundario</a:t>
                      </a:r>
                      <a:endParaRPr lang="es-ES_tradn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Señales nuevas , pintura de esquinas y cordones.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Semáforos nuevos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Spots publicitarios, en programas de radio y televisión local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5" name="Text Box 46"/>
          <p:cNvSpPr txBox="1">
            <a:spLocks noChangeArrowheads="1"/>
          </p:cNvSpPr>
          <p:nvPr/>
        </p:nvSpPr>
        <p:spPr bwMode="auto">
          <a:xfrm>
            <a:off x="459036" y="5445224"/>
            <a:ext cx="7704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/>
              <a:t>Fuente: S</a:t>
            </a:r>
            <a:r>
              <a:rPr lang="es-ES_tradnl" dirty="0" smtClean="0"/>
              <a:t>ecretaria de Gobierno 2015</a:t>
            </a:r>
            <a:endParaRPr lang="es-ES_trad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0794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2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23528" y="1124744"/>
            <a:ext cx="8568952" cy="5112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" y="2332"/>
            <a:ext cx="8229600" cy="1143000"/>
          </a:xfrm>
        </p:spPr>
        <p:txBody>
          <a:bodyPr/>
          <a:lstStyle/>
          <a:p>
            <a:r>
              <a:rPr lang="es-ES_tradnl" sz="2400" b="1" dirty="0" smtClean="0">
                <a:solidFill>
                  <a:schemeClr val="tx1"/>
                </a:solidFill>
              </a:rPr>
              <a:t/>
            </a:r>
            <a:br>
              <a:rPr lang="es-ES_tradnl" sz="2400" b="1" dirty="0" smtClean="0">
                <a:solidFill>
                  <a:schemeClr val="tx1"/>
                </a:solidFill>
              </a:rPr>
            </a:br>
            <a:r>
              <a:rPr lang="es-ES_tradnl" sz="2400" b="1" dirty="0" smtClean="0">
                <a:solidFill>
                  <a:schemeClr val="tx1"/>
                </a:solidFill>
              </a:rPr>
              <a:t>DETERMINANTE </a:t>
            </a:r>
            <a:r>
              <a:rPr lang="es-ES_tradnl" sz="2400" b="1" dirty="0">
                <a:solidFill>
                  <a:schemeClr val="tx1"/>
                </a:solidFill>
              </a:rPr>
              <a:t>MODOS DE VIDA</a:t>
            </a:r>
            <a:r>
              <a:rPr lang="es-ES_tradnl" sz="4000" dirty="0">
                <a:solidFill>
                  <a:schemeClr val="tx1"/>
                </a:solidFill>
              </a:rPr>
              <a:t/>
            </a:r>
            <a:br>
              <a:rPr lang="es-ES_tradnl" sz="4000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79388" y="764704"/>
            <a:ext cx="8964612" cy="5774732"/>
          </a:xfrm>
          <a:solidFill>
            <a:schemeClr val="bg1"/>
          </a:solidFill>
        </p:spPr>
        <p:txBody>
          <a:bodyPr/>
          <a:lstStyle/>
          <a:p>
            <a:r>
              <a:rPr lang="es-ES" dirty="0" smtClean="0"/>
              <a:t>Proyecto MR «Empezamos Jugando»</a:t>
            </a:r>
          </a:p>
          <a:p>
            <a:pPr marL="0" indent="0" algn="ctr">
              <a:buNone/>
            </a:pPr>
            <a:r>
              <a:rPr lang="es-ES" sz="2400" dirty="0" smtClean="0"/>
              <a:t>  Prevención de Embarazo </a:t>
            </a:r>
            <a:r>
              <a:rPr lang="es-ES" sz="2400" dirty="0"/>
              <a:t>A</a:t>
            </a:r>
            <a:r>
              <a:rPr lang="es-ES" sz="2400" dirty="0" smtClean="0"/>
              <a:t>dolescente, CapsNº184</a:t>
            </a:r>
          </a:p>
          <a:p>
            <a:pPr marL="0" indent="0">
              <a:buNone/>
            </a:pPr>
            <a:endParaRPr lang="es-ES" sz="2400" dirty="0"/>
          </a:p>
          <a:p>
            <a:r>
              <a:rPr lang="es-ES" sz="2400" dirty="0" smtClean="0"/>
              <a:t>Consultorio de Salud </a:t>
            </a:r>
            <a:r>
              <a:rPr lang="es-ES" sz="2400" dirty="0"/>
              <a:t>I</a:t>
            </a:r>
            <a:r>
              <a:rPr lang="es-ES" sz="2400" dirty="0" smtClean="0"/>
              <a:t>ntegral del Adolescente, CapsNº184</a:t>
            </a:r>
          </a:p>
          <a:p>
            <a:pPr marL="0" indent="0">
              <a:buNone/>
            </a:pPr>
            <a:r>
              <a:rPr lang="es-ES" sz="2400" dirty="0" smtClean="0"/>
              <a:t>    «Embarazo inoportuno»</a:t>
            </a:r>
            <a:endParaRPr lang="es-ES" sz="2400" dirty="0"/>
          </a:p>
          <a:p>
            <a:r>
              <a:rPr lang="es-ES" sz="2400" dirty="0" smtClean="0"/>
              <a:t>«Compartiendo Té» </a:t>
            </a:r>
            <a:r>
              <a:rPr lang="es-ES" sz="2400" dirty="0"/>
              <a:t>V</a:t>
            </a:r>
            <a:r>
              <a:rPr lang="es-ES" sz="2400" dirty="0" smtClean="0"/>
              <a:t>iolencia de genero, CIC</a:t>
            </a:r>
          </a:p>
          <a:p>
            <a:r>
              <a:rPr lang="es-ES" sz="2400" dirty="0" smtClean="0"/>
              <a:t>«En dialogo con adolescentes» </a:t>
            </a:r>
            <a:r>
              <a:rPr lang="es-ES" sz="2400" dirty="0" err="1" smtClean="0"/>
              <a:t>Caps</a:t>
            </a:r>
            <a:r>
              <a:rPr lang="es-ES" sz="2400" dirty="0" smtClean="0"/>
              <a:t> Carlos </a:t>
            </a:r>
            <a:r>
              <a:rPr lang="es-ES" sz="2400" dirty="0" err="1" smtClean="0"/>
              <a:t>Cajade</a:t>
            </a:r>
            <a:endParaRPr lang="es-ES" sz="2400" dirty="0" smtClean="0"/>
          </a:p>
          <a:p>
            <a:r>
              <a:rPr lang="es-ES" sz="2400" dirty="0" smtClean="0"/>
              <a:t>«En busca de un equipo» Jefes de </a:t>
            </a:r>
            <a:r>
              <a:rPr lang="es-ES" sz="2400" dirty="0" err="1" smtClean="0"/>
              <a:t>Caps</a:t>
            </a:r>
            <a:r>
              <a:rPr lang="es-ES" sz="2400" dirty="0" smtClean="0"/>
              <a:t>: 101, 184, 298, 80, C. </a:t>
            </a:r>
            <a:r>
              <a:rPr lang="es-ES" sz="2400" dirty="0" err="1" smtClean="0"/>
              <a:t>Cajade</a:t>
            </a:r>
            <a:r>
              <a:rPr lang="es-ES" sz="2400" dirty="0" smtClean="0"/>
              <a:t>, El Molino.</a:t>
            </a:r>
          </a:p>
          <a:p>
            <a:r>
              <a:rPr lang="es-ES" sz="2400" dirty="0" smtClean="0"/>
              <a:t>«Sin proyectos no hay vida» embarazo adolescente </a:t>
            </a:r>
            <a:r>
              <a:rPr lang="es-ES" sz="2400" dirty="0" err="1" smtClean="0"/>
              <a:t>Caps</a:t>
            </a:r>
            <a:r>
              <a:rPr lang="es-ES" sz="2400" dirty="0" smtClean="0"/>
              <a:t> El Molino</a:t>
            </a:r>
            <a:endParaRPr lang="es-ES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476250"/>
          </a:xfrm>
        </p:spPr>
        <p:txBody>
          <a:bodyPr/>
          <a:lstStyle/>
          <a:p>
            <a:pPr>
              <a:defRPr/>
            </a:pPr>
            <a:fld id="{5A7CEBA3-B138-42E2-A57E-B72F1A589D0E}" type="slidenum">
              <a:rPr lang="es-ES_tradnl" smtClean="0"/>
              <a:pPr>
                <a:defRPr/>
              </a:pPr>
              <a:t>57</a:t>
            </a:fld>
            <a:endParaRPr lang="es-ES_trad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07946"/>
            <a:ext cx="3367136" cy="46298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</p:pic>
      <p:cxnSp>
        <p:nvCxnSpPr>
          <p:cNvPr id="7" name="6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2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54C624-8AA8-420B-A8B6-0749EA579158}" type="slidenum">
              <a:rPr lang="es-ES_tradnl" altLang="es-AR" smtClean="0"/>
              <a:pPr/>
              <a:t>6</a:t>
            </a:fld>
            <a:endParaRPr lang="es-ES_tradnl" altLang="es-AR" smtClean="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599981"/>
            <a:ext cx="9144000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AR" sz="3200" b="1" dirty="0" smtClean="0"/>
              <a:t> </a:t>
            </a:r>
            <a:r>
              <a:rPr lang="es-ES_tradnl" altLang="es-AR" sz="3200" b="1" dirty="0"/>
              <a:t>ESTADO DE SALUD ACTUAL</a:t>
            </a:r>
          </a:p>
        </p:txBody>
      </p:sp>
      <p:sp>
        <p:nvSpPr>
          <p:cNvPr id="4100" name="Line 371"/>
          <p:cNvSpPr>
            <a:spLocks noChangeShapeType="1"/>
          </p:cNvSpPr>
          <p:nvPr/>
        </p:nvSpPr>
        <p:spPr bwMode="auto">
          <a:xfrm>
            <a:off x="5867400" y="3163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13713" name="Group 4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573844"/>
              </p:ext>
            </p:extLst>
          </p:nvPr>
        </p:nvGraphicFramePr>
        <p:xfrm>
          <a:off x="539552" y="1844824"/>
          <a:ext cx="8065020" cy="3027216"/>
        </p:xfrm>
        <a:graphic>
          <a:graphicData uri="http://schemas.openxmlformats.org/drawingml/2006/table">
            <a:tbl>
              <a:tblPr/>
              <a:tblGrid>
                <a:gridCol w="6016342"/>
                <a:gridCol w="1024339"/>
                <a:gridCol w="1024339"/>
              </a:tblGrid>
              <a:tr h="756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SITUACIONES DE RIESGO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Año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Año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56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Proporción  (%) de Embarazadas adolescentes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pitchFamily="34" charset="0"/>
                        </a:rPr>
                        <a:t>22.8%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17%*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6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Proporción  (%) de Nacidos vivos de bajo peso al nacer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8.51%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8,1%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6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Proporción  (%) de Nacidos vivos de madres adolescentes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15.41%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33" name="Text Box 397"/>
          <p:cNvSpPr txBox="1">
            <a:spLocks noChangeArrowheads="1"/>
          </p:cNvSpPr>
          <p:nvPr/>
        </p:nvSpPr>
        <p:spPr bwMode="auto">
          <a:xfrm>
            <a:off x="385926" y="5086925"/>
            <a:ext cx="86505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dirty="0" smtClean="0"/>
              <a:t>Fuente: </a:t>
            </a:r>
            <a:r>
              <a:rPr lang="es-ES" sz="1600" dirty="0"/>
              <a:t>Estadísticas vitales  del Ministerio de salud de la </a:t>
            </a:r>
            <a:r>
              <a:rPr lang="es-ES" sz="1600" dirty="0" err="1"/>
              <a:t>Pcia</a:t>
            </a:r>
            <a:r>
              <a:rPr lang="es-ES" sz="1600" dirty="0"/>
              <a:t>. De Bs As: </a:t>
            </a:r>
            <a:r>
              <a:rPr lang="es-ES" sz="1600" dirty="0">
                <a:solidFill>
                  <a:srgbClr val="7030A0"/>
                </a:solidFill>
              </a:rPr>
              <a:t>Programa Sumar</a:t>
            </a:r>
          </a:p>
          <a:p>
            <a:r>
              <a:rPr lang="es-ES" sz="1600" dirty="0">
                <a:solidFill>
                  <a:srgbClr val="00B050"/>
                </a:solidFill>
              </a:rPr>
              <a:t>Estadística local CAPS.</a:t>
            </a:r>
            <a:r>
              <a:rPr lang="es-ES" sz="1600" dirty="0"/>
              <a:t> </a:t>
            </a:r>
            <a:r>
              <a:rPr lang="es-ES" sz="1600" dirty="0" smtClean="0"/>
              <a:t> *Fuente: </a:t>
            </a:r>
            <a:r>
              <a:rPr lang="es-ES" sz="1600" dirty="0" smtClean="0">
                <a:solidFill>
                  <a:srgbClr val="7030A0"/>
                </a:solidFill>
              </a:rPr>
              <a:t>Programa </a:t>
            </a:r>
            <a:r>
              <a:rPr lang="es-ES" sz="1600" dirty="0">
                <a:solidFill>
                  <a:srgbClr val="7030A0"/>
                </a:solidFill>
              </a:rPr>
              <a:t>Sumar</a:t>
            </a:r>
          </a:p>
          <a:p>
            <a:r>
              <a:rPr lang="es-ES" sz="1600" dirty="0" smtClean="0"/>
              <a:t> (</a:t>
            </a:r>
            <a:r>
              <a:rPr lang="es-ES" sz="1400" dirty="0" smtClean="0"/>
              <a:t>La </a:t>
            </a:r>
            <a:r>
              <a:rPr lang="es-ES" sz="1400" dirty="0"/>
              <a:t>Proporción de Embarazadas Adolescentes, es distinta fuente de datos la cual se dificulta la comparación</a:t>
            </a:r>
            <a:r>
              <a:rPr lang="es-ES" sz="1400" dirty="0" smtClean="0"/>
              <a:t>.)</a:t>
            </a:r>
            <a:endParaRPr lang="es-ES_tradnl" altLang="es-AR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15" y="630794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 rot="-10800000" flipV="1">
            <a:off x="205772" y="5092571"/>
            <a:ext cx="8869401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dirty="0" smtClean="0"/>
              <a:t>Estadísticas </a:t>
            </a:r>
            <a:r>
              <a:rPr lang="es-ES" dirty="0"/>
              <a:t>vitales  del Ministerio de salud de la </a:t>
            </a:r>
            <a:r>
              <a:rPr lang="es-ES" dirty="0" err="1" smtClean="0"/>
              <a:t>Pcia</a:t>
            </a:r>
            <a:r>
              <a:rPr lang="es-ES" dirty="0"/>
              <a:t>. De Bs As: Programa </a:t>
            </a:r>
            <a:r>
              <a:rPr lang="es-ES" dirty="0" smtClean="0"/>
              <a:t>Sumar</a:t>
            </a:r>
          </a:p>
          <a:p>
            <a:pPr algn="ctr"/>
            <a:r>
              <a:rPr lang="es-ES" dirty="0" smtClean="0"/>
              <a:t>Estadística local CAPS. La Proporción de Embarazadas Adolescentes, es distinta fuente de datos la cual se dificulta la comparación.</a:t>
            </a:r>
            <a:endParaRPr lang="es-ES" dirty="0"/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875667"/>
              </p:ext>
            </p:extLst>
          </p:nvPr>
        </p:nvGraphicFramePr>
        <p:xfrm>
          <a:off x="899592" y="986207"/>
          <a:ext cx="792088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404663"/>
            <a:ext cx="9144000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AR" sz="3200" b="1" dirty="0" smtClean="0"/>
              <a:t> </a:t>
            </a:r>
            <a:r>
              <a:rPr lang="es-ES_tradnl" altLang="es-AR" sz="3200" b="1" dirty="0"/>
              <a:t>ESTADO DE SALUD ACTUAL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9" y="607645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0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7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499CE8-7230-4576-B865-CAC687B31811}" type="slidenum">
              <a:rPr lang="es-ES_tradnl" altLang="es-AR" smtClean="0"/>
              <a:pPr/>
              <a:t>8</a:t>
            </a:fld>
            <a:endParaRPr lang="es-ES_tradnl" altLang="es-AR" smtClean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723530"/>
              </p:ext>
            </p:extLst>
          </p:nvPr>
        </p:nvGraphicFramePr>
        <p:xfrm>
          <a:off x="468313" y="1125538"/>
          <a:ext cx="8064500" cy="4319686"/>
        </p:xfrm>
        <a:graphic>
          <a:graphicData uri="http://schemas.openxmlformats.org/drawingml/2006/table">
            <a:tbl>
              <a:tblPr/>
              <a:tblGrid>
                <a:gridCol w="1909762"/>
                <a:gridCol w="1114425"/>
                <a:gridCol w="1150938"/>
                <a:gridCol w="1427162"/>
                <a:gridCol w="1230313"/>
                <a:gridCol w="1231900"/>
              </a:tblGrid>
              <a:tr h="708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EDADES</a:t>
                      </a:r>
                      <a:endParaRPr kumimoji="0" lang="es-AR" altLang="es-A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Recién Nacidos</a:t>
                      </a:r>
                      <a:endParaRPr kumimoji="0" lang="es-AR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de RN vacunados</a:t>
                      </a:r>
                      <a:endParaRPr kumimoji="0" lang="es-AR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4"/>
                        <a:tabLst/>
                      </a:pPr>
                      <a:r>
                        <a:rPr kumimoji="0" lang="es-ES" alt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de vacunados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Niños de 6 meses de Edad</a:t>
                      </a:r>
                      <a:endParaRPr kumimoji="0" lang="es-AR" altLang="es-A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de vacunados</a:t>
                      </a:r>
                      <a:endParaRPr kumimoji="0" lang="es-AR" altLang="es-A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896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Vacunas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Coberturas                  </a:t>
                      </a:r>
                      <a:endParaRPr kumimoji="0" lang="es-AR" altLang="es-A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BCG</a:t>
                      </a:r>
                      <a:endParaRPr kumimoji="0" lang="es-AR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Hepatitis B</a:t>
                      </a:r>
                      <a:endParaRPr kumimoji="0" lang="es-AR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1ª dosis</a:t>
                      </a:r>
                      <a:endParaRPr kumimoji="0" lang="es-AR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Neumococo</a:t>
                      </a:r>
                      <a:endParaRPr kumimoji="0" lang="es-AR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Conjugada</a:t>
                      </a:r>
                      <a:endParaRPr kumimoji="0" lang="es-AR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2° dosis </a:t>
                      </a:r>
                      <a:endParaRPr kumimoji="0" lang="es-AR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PentaValente</a:t>
                      </a:r>
                      <a:endParaRPr kumimoji="0" lang="es-AR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3ª dosis  </a:t>
                      </a:r>
                      <a:endParaRPr kumimoji="0" lang="es-AR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Sabin </a:t>
                      </a:r>
                      <a:endParaRPr kumimoji="0" lang="es-AR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3ª dosis </a:t>
                      </a:r>
                      <a:endParaRPr kumimoji="0" lang="es-AR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890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…2013</a:t>
                      </a:r>
                      <a:endParaRPr kumimoji="0" lang="es-AR" altLang="es-A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58.66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85.65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95.22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94.35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…2014</a:t>
                      </a:r>
                      <a:endParaRPr kumimoji="0" lang="es-AR" altLang="es-A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95,78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104,78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2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…2015</a:t>
                      </a:r>
                      <a:endParaRPr kumimoji="0" lang="es-AR" altLang="es-A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51,2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104,9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117,4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122,7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467544" y="5589240"/>
            <a:ext cx="7704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dirty="0" smtClean="0"/>
              <a:t>Fuente: Programa de inmunizaciones . RS XI - 2015</a:t>
            </a:r>
            <a:endParaRPr lang="es-ES_tradnl" altLang="es-A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9" y="607645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2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es-ES_tradnl" altLang="es-AR" sz="3200" b="1" dirty="0" smtClean="0">
                <a:solidFill>
                  <a:schemeClr val="tx1"/>
                </a:solidFill>
              </a:rPr>
              <a:t>Inmunizaciones</a:t>
            </a:r>
            <a:r>
              <a:rPr lang="es-ES_tradnl" altLang="es-AR" sz="3200" b="1" dirty="0">
                <a:solidFill>
                  <a:schemeClr val="tx1"/>
                </a:solidFill>
              </a:rPr>
              <a:t> </a:t>
            </a:r>
            <a:endParaRPr lang="es-ES" sz="3200" dirty="0">
              <a:solidFill>
                <a:schemeClr val="tx1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9843" y="5661248"/>
            <a:ext cx="8994157" cy="36988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dirty="0"/>
              <a:t>Fuente :Programa de </a:t>
            </a:r>
            <a:r>
              <a:rPr lang="es-ES" dirty="0" smtClean="0"/>
              <a:t>Inmunizaciones </a:t>
            </a:r>
            <a:r>
              <a:rPr lang="es-ES" dirty="0"/>
              <a:t>. RS </a:t>
            </a:r>
            <a:r>
              <a:rPr lang="es-ES" dirty="0" smtClean="0"/>
              <a:t>XI</a:t>
            </a:r>
            <a:endParaRPr lang="es-ES" dirty="0"/>
          </a:p>
        </p:txBody>
      </p:sp>
      <p:graphicFrame>
        <p:nvGraphicFramePr>
          <p:cNvPr id="5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714816"/>
              </p:ext>
            </p:extLst>
          </p:nvPr>
        </p:nvGraphicFramePr>
        <p:xfrm>
          <a:off x="539552" y="908720"/>
          <a:ext cx="820891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34082"/>
          </a:xfrm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es-ES_tradnl" altLang="es-AR" sz="3200" b="1" dirty="0" smtClean="0">
                <a:solidFill>
                  <a:schemeClr val="tx1"/>
                </a:solidFill>
              </a:rPr>
              <a:t>Inmunizaciones</a:t>
            </a:r>
            <a:r>
              <a:rPr lang="es-ES_tradnl" altLang="es-AR" sz="3200" b="1" dirty="0">
                <a:solidFill>
                  <a:schemeClr val="tx1"/>
                </a:solidFill>
              </a:rPr>
              <a:t> </a:t>
            </a:r>
            <a:endParaRPr lang="es-ES" sz="32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9" y="6076456"/>
            <a:ext cx="3367136" cy="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-1678" y="112768"/>
            <a:ext cx="9142063" cy="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1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7178</TotalTime>
  <Words>4723</Words>
  <Application>Microsoft Office PowerPoint</Application>
  <PresentationFormat>Presentación en pantalla (4:3)</PresentationFormat>
  <Paragraphs>1442</Paragraphs>
  <Slides>57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58" baseType="lpstr">
      <vt:lpstr>Diseño predeterminado</vt:lpstr>
      <vt:lpstr>Presentación de PowerPoint</vt:lpstr>
      <vt:lpstr>CONTEXTO</vt:lpstr>
      <vt:lpstr>DEMOGRAFIA</vt:lpstr>
      <vt:lpstr>Presentación de PowerPoint</vt:lpstr>
      <vt:lpstr>Presentación de PowerPoint</vt:lpstr>
      <vt:lpstr>Presentación de PowerPoint</vt:lpstr>
      <vt:lpstr>Presentación de PowerPoint</vt:lpstr>
      <vt:lpstr>Inmunizaciones </vt:lpstr>
      <vt:lpstr>Inmunizaciones </vt:lpstr>
      <vt:lpstr>Inmunizaciones Niños de 5/ 6 años de Edad (Ingreso escolar)</vt:lpstr>
      <vt:lpstr>Inmunizaciones Niños de 5/ 6 años de Edad (Ingreso escolar)</vt:lpstr>
      <vt:lpstr>Presentación de PowerPoint</vt:lpstr>
      <vt:lpstr>Inmunizaciones</vt:lpstr>
      <vt:lpstr> SITUACIONES DE RIESGO DE ENFERMEDADES NO TRANSMISIBLES </vt:lpstr>
      <vt:lpstr>Presentación de PowerPoint</vt:lpstr>
      <vt:lpstr>   PREVALENCIA DE CONSUMO DE SUSTANCIAS PSICOACTIVAS POR SEXO  Datos de Nivel Provincial - Buenos Aires - Fuente Encuesta Nacional de Estudiantes de Enseñanza Media Años disponibles </vt:lpstr>
      <vt:lpstr> PREVALENCIA DE CONSUMO DE SUSTANCIAS PSICOACTIVAS POR SEXO  Datos de Nivel Provincial - Buenos Aires - Fuente Encuesta Nacional de Estudiantes de Enseñanza Media Años disponibles</vt:lpstr>
      <vt:lpstr>Presentación de PowerPoint</vt:lpstr>
      <vt:lpstr>Presentación de PowerPoint</vt:lpstr>
      <vt:lpstr>ESTADO DE SALUD ACTUAL - ENSENADA</vt:lpstr>
      <vt:lpstr>ESTADO DE SALUD ACTUAL - ENSENADA</vt:lpstr>
      <vt:lpstr>Presentación de PowerPoint</vt:lpstr>
      <vt:lpstr>Presentación de PowerPoint</vt:lpstr>
      <vt:lpstr>ESTADO DE SALUD ACTUAL ENSENADA </vt:lpstr>
      <vt:lpstr>Mortalidad</vt:lpstr>
      <vt:lpstr>Presentación de PowerPoint</vt:lpstr>
      <vt:lpstr> PRINCIPALES CAUSAS DE EGRESOS HOSPITALARIOS POR GRUPO DE EDADES. 2015   </vt:lpstr>
      <vt:lpstr>SISTEMA Y SERVICIOS DE SALUD ENSENADA</vt:lpstr>
      <vt:lpstr>SISTEMA Y SERVICIOS DE SALUD</vt:lpstr>
      <vt:lpstr>SISTEMA Y SERVICIOS DE SALUD</vt:lpstr>
      <vt:lpstr>SISTEMA Y SERVICIOS DE SALUD : CAPS </vt:lpstr>
      <vt:lpstr>SISTEMA Y SERVICIOS DE SALUD </vt:lpstr>
      <vt:lpstr>Mapeo para la eliminación de focos, recolección y descarte </vt:lpstr>
      <vt:lpstr>Mapeo para la eliminación de focos, recolección y descarte </vt:lpstr>
      <vt:lpstr>ENFERMEDADES ZOONOTICAS Y VECTORIALES </vt:lpstr>
      <vt:lpstr>SISTEMA Y SERVICIOS DE SALUD SECTOR ESTATAL</vt:lpstr>
      <vt:lpstr>GEOREFERENCIA:  Salud</vt:lpstr>
      <vt:lpstr>     ENSENADA  2015 DETERMINANTE SOCIO ECONÓMICO Geo referencia de Población crítica </vt:lpstr>
      <vt:lpstr>Presentación de PowerPoint</vt:lpstr>
      <vt:lpstr>DETERMINANTE SOCIOECONOMICO PROMOCION DE LA EDUCACION Numero de Establecimientos por Sistema y  Nivel - Matricula</vt:lpstr>
      <vt:lpstr>GEOREFERENCIA  ESTABLECIMIENTOS EDUCATIVOS</vt:lpstr>
      <vt:lpstr> DETERMINANTE SOCIECONOMICO  EDUCACION</vt:lpstr>
      <vt:lpstr> DETERMINANTE SOCIECONOMICO   EDUCACION</vt:lpstr>
      <vt:lpstr>DETERMINANTE SOCIECONOMICO EDUCACION</vt:lpstr>
      <vt:lpstr>DETERMINANTE SOCIOECONÓMICO PROMOCION DE EMPLEO GENUINO </vt:lpstr>
      <vt:lpstr>DETERMINANTE SOCIOECONÓMICO PROMOCION DE EMPLEO GENUINO</vt:lpstr>
      <vt:lpstr>DETERMINANTE AMBIENTAL</vt:lpstr>
      <vt:lpstr> Actividades de Forestación local </vt:lpstr>
      <vt:lpstr>DETERMINANTE AMBIENTAL</vt:lpstr>
      <vt:lpstr>GEOREFERENCIA  Servicios</vt:lpstr>
      <vt:lpstr>DETERMINANTE MODOS DE VIDA ACTIVIDAD FÍSICA</vt:lpstr>
      <vt:lpstr>DETERMINANTE MODOS DE VIDA ALIMENTACION</vt:lpstr>
      <vt:lpstr>  DETERMINANTE MODOS DE VIDA PREVENCION DEL TABAQUISMO</vt:lpstr>
      <vt:lpstr>  DETERMINANTE MODOS DE VIDA </vt:lpstr>
      <vt:lpstr>DETERMINANTE MODOS DE VIDA </vt:lpstr>
      <vt:lpstr>DETERMINANTE MODOS DE VIDA </vt:lpstr>
      <vt:lpstr> DETERMINANTE MODOS DE VIDA </vt:lpstr>
    </vt:vector>
  </TitlesOfParts>
  <Company>The houze!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Mi PC</cp:lastModifiedBy>
  <cp:revision>480</cp:revision>
  <cp:lastPrinted>2014-12-09T17:02:59Z</cp:lastPrinted>
  <dcterms:created xsi:type="dcterms:W3CDTF">2010-06-15T19:37:30Z</dcterms:created>
  <dcterms:modified xsi:type="dcterms:W3CDTF">2017-01-04T16:22:32Z</dcterms:modified>
</cp:coreProperties>
</file>