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61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30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22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621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81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05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306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90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067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5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44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F360-7A11-4C9A-A3A3-A77E0D7778E8}" type="datetimeFigureOut">
              <a:rPr lang="es-ES" smtClean="0"/>
              <a:t>29/12/2016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CF907-4C8C-4788-A86F-06F6BBEC00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90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2015</a:t>
            </a:r>
            <a:endParaRPr lang="es-ES" dirty="0"/>
          </a:p>
        </p:txBody>
      </p:sp>
      <p:pic>
        <p:nvPicPr>
          <p:cNvPr id="6" name="Picture 6" descr="http://www.ensenada.gov.ar/wp-content/themes/ensenada2/images/municipalid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" y="5659513"/>
            <a:ext cx="9143999" cy="119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PRIORIZACION DE PROBLEMAS DE SALUD</a:t>
            </a:r>
            <a:endParaRPr lang="es-A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5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328199"/>
              </p:ext>
            </p:extLst>
          </p:nvPr>
        </p:nvGraphicFramePr>
        <p:xfrm>
          <a:off x="107504" y="116633"/>
          <a:ext cx="8928992" cy="6624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546369"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LISTADO DE PROBLEMAS DE SALUD BASADOS EN INDICADORES 2015</a:t>
                      </a:r>
                    </a:p>
                  </a:txBody>
                  <a:tcPr marL="91434" marR="91434" marT="45719" marB="45719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0783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Elevado % de bajo peso al nacer &lt; 2500 gr, en relación a </a:t>
                      </a:r>
                      <a:r>
                        <a:rPr lang="es-AR" sz="1400" dirty="0" err="1" smtClean="0">
                          <a:solidFill>
                            <a:schemeClr val="tx1"/>
                          </a:solidFill>
                        </a:rPr>
                        <a:t>Pcia</a:t>
                      </a: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s-AR" sz="1400" dirty="0" err="1" smtClean="0">
                          <a:solidFill>
                            <a:schemeClr val="tx1"/>
                          </a:solidFill>
                        </a:rPr>
                        <a:t>Nac</a:t>
                      </a: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s-AR" sz="1400" b="1" dirty="0" smtClean="0">
                          <a:solidFill>
                            <a:schemeClr val="tx1"/>
                          </a:solidFill>
                        </a:rPr>
                        <a:t>8,51%</a:t>
                      </a: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, 6,2% y 6,1% respectivamente.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Elevado % de embarazo adolescente </a:t>
                      </a:r>
                      <a:r>
                        <a:rPr lang="es-AR" sz="1400" b="1" dirty="0" smtClean="0">
                          <a:solidFill>
                            <a:schemeClr val="tx1"/>
                          </a:solidFill>
                        </a:rPr>
                        <a:t>17 %</a:t>
                      </a: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, 13,35% Provincia, 15,48% Nación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400" dirty="0" err="1" smtClean="0">
                          <a:solidFill>
                            <a:schemeClr val="tx1"/>
                          </a:solidFill>
                        </a:rPr>
                        <a:t>Prosane</a:t>
                      </a: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: en niños de 6 y 11años, derivación </a:t>
                      </a:r>
                      <a:r>
                        <a:rPr lang="es-AR" sz="1400" dirty="0" err="1" smtClean="0">
                          <a:solidFill>
                            <a:schemeClr val="tx1"/>
                          </a:solidFill>
                        </a:rPr>
                        <a:t>odontologica</a:t>
                      </a: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 73%. 27% nutricionales</a:t>
                      </a: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 y 17% oftalmológicos.</a:t>
                      </a: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1°</a:t>
                      </a: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 motivo </a:t>
                      </a: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de consultas por HTA en adultos a partir de 50 años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Baja cobertura de</a:t>
                      </a: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 inmunizaciones </a:t>
                      </a: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VPH en niños de 11 años, esquemas incompletos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Discapacidad 0,42% Municipal, 0,15% Provincial.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56,78% de Puérperas con anticoncepción al alta. (implementación del alta conjunta)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Población elegible se realizo </a:t>
                      </a:r>
                      <a:r>
                        <a:rPr lang="es-AR" sz="1400" baseline="0" dirty="0" err="1" smtClean="0">
                          <a:solidFill>
                            <a:schemeClr val="tx1"/>
                          </a:solidFill>
                        </a:rPr>
                        <a:t>Screening</a:t>
                      </a: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 de Papanicolaou </a:t>
                      </a:r>
                      <a:r>
                        <a:rPr lang="es-AR" sz="1400" b="1" baseline="0" dirty="0" smtClean="0">
                          <a:solidFill>
                            <a:schemeClr val="tx1"/>
                          </a:solidFill>
                        </a:rPr>
                        <a:t>9,57% </a:t>
                      </a: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en 2015, 11,8%  2014 y el 32,13% 2012.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78,3% violencia psicológica, 14,4% violencia física, 0,07% violencia sexual de un total de 1413 denuncias en la Cria de la mujer año 2014.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400" dirty="0" smtClean="0"/>
                        <a:t>Violencias en el espacio Escolar 388; Violencia en contexto </a:t>
                      </a:r>
                      <a:r>
                        <a:rPr lang="es-ES" sz="1400" dirty="0" err="1" smtClean="0"/>
                        <a:t>fliar</a:t>
                      </a:r>
                      <a:r>
                        <a:rPr lang="es-ES" sz="1400" baseline="0" dirty="0" smtClean="0"/>
                        <a:t> y maltrato </a:t>
                      </a:r>
                      <a:r>
                        <a:rPr lang="es-ES" sz="1400" baseline="0" dirty="0" err="1" smtClean="0"/>
                        <a:t>infanto</a:t>
                      </a:r>
                      <a:r>
                        <a:rPr lang="es-ES" sz="1400" baseline="0" dirty="0" smtClean="0"/>
                        <a:t>- juvenil  69; </a:t>
                      </a:r>
                      <a:r>
                        <a:rPr lang="es-ES" sz="1400" dirty="0" smtClean="0"/>
                        <a:t>Presunción de Abuso Sexual  19;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smtClean="0"/>
                        <a:t>Intento</a:t>
                      </a:r>
                      <a:r>
                        <a:rPr lang="es-ES" sz="1400" baseline="0" dirty="0" smtClean="0"/>
                        <a:t> de suicidio 8; </a:t>
                      </a:r>
                      <a:r>
                        <a:rPr lang="es-ES" sz="1400" dirty="0" smtClean="0"/>
                        <a:t>Sustancias</a:t>
                      </a:r>
                      <a:r>
                        <a:rPr lang="es-ES" sz="1400" baseline="0" dirty="0" smtClean="0"/>
                        <a:t> Psicoactivas 16; </a:t>
                      </a:r>
                      <a:r>
                        <a:rPr lang="es-ES" sz="1400" dirty="0" smtClean="0"/>
                        <a:t>Trabajo infantil 5. Jefatura Distrital.</a:t>
                      </a:r>
                      <a:endParaRPr lang="es-AR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400" b="1" baseline="0" dirty="0" smtClean="0">
                          <a:solidFill>
                            <a:schemeClr val="tx1"/>
                          </a:solidFill>
                        </a:rPr>
                        <a:t>58,8%</a:t>
                      </a: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sin </a:t>
                      </a: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cobertura de desagüe y disposición sanitaria de excretas.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Falta de registro y estadística local sobre adicciones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Falta de registro</a:t>
                      </a: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  de enfermedades no trasmisibles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Elevado Nº</a:t>
                      </a:r>
                      <a:r>
                        <a:rPr lang="es-ES_tradnl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suicidios e Intentos de suicidios en población adolescente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400" dirty="0" smtClean="0">
                          <a:solidFill>
                            <a:schemeClr val="tx1"/>
                          </a:solidFill>
                        </a:rPr>
                        <a:t>Micro basurales generados por los vecinos que sacan los residuos</a:t>
                      </a:r>
                      <a:r>
                        <a:rPr lang="es-AR" sz="1400" baseline="0" dirty="0" smtClean="0">
                          <a:solidFill>
                            <a:schemeClr val="tx1"/>
                          </a:solidFill>
                        </a:rPr>
                        <a:t> fuera del horario de recolección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319</a:t>
                      </a:r>
                      <a:r>
                        <a:rPr lang="es-AR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accidentes con intervención policial por incumplimiento de las normas de transito </a:t>
                      </a:r>
                      <a:endParaRPr lang="es-ES_tradnl" sz="14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19" marB="45719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372329"/>
            <a:ext cx="2448271" cy="324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9242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544372"/>
              </p:ext>
            </p:extLst>
          </p:nvPr>
        </p:nvGraphicFramePr>
        <p:xfrm>
          <a:off x="-1180" y="28636"/>
          <a:ext cx="9144000" cy="7126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451092"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solidFill>
                            <a:schemeClr val="tx1"/>
                          </a:solidFill>
                        </a:rPr>
                        <a:t>LISTADO DE </a:t>
                      </a:r>
                      <a:r>
                        <a:rPr lang="es-AR" sz="18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r>
                        <a:rPr lang="es-AR" sz="1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AR" sz="1800" dirty="0" smtClean="0">
                          <a:solidFill>
                            <a:srgbClr val="FF0000"/>
                          </a:solidFill>
                        </a:rPr>
                        <a:t>PROBLEMAS </a:t>
                      </a:r>
                      <a:r>
                        <a:rPr lang="es-AR" sz="1800" dirty="0" smtClean="0">
                          <a:solidFill>
                            <a:schemeClr val="tx1"/>
                          </a:solidFill>
                        </a:rPr>
                        <a:t>DE SALUD BASADOS EN INDICADORES</a:t>
                      </a:r>
                    </a:p>
                  </a:txBody>
                  <a:tcPr marL="91434" marR="91434" marT="45719" marB="45719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288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600" b="1" dirty="0" smtClean="0">
                          <a:solidFill>
                            <a:schemeClr val="tx1"/>
                          </a:solidFill>
                        </a:rPr>
                        <a:t>   98,7%</a:t>
                      </a:r>
                      <a:r>
                        <a:rPr lang="es-AR" sz="1600" dirty="0" smtClean="0">
                          <a:solidFill>
                            <a:schemeClr val="tx1"/>
                          </a:solidFill>
                        </a:rPr>
                        <a:t> agua de red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600" dirty="0" smtClean="0">
                          <a:solidFill>
                            <a:schemeClr val="tx1"/>
                          </a:solidFill>
                        </a:rPr>
                        <a:t>   1° motivo de consulta &lt; de 1 año sea</a:t>
                      </a: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control de salud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  2° motivo de consulta &lt; de 1 año sea consulta para la vacunación</a:t>
                      </a:r>
                      <a:endParaRPr lang="es-A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9" marB="45719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815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600" b="1" dirty="0" smtClean="0">
                          <a:solidFill>
                            <a:schemeClr val="tx1"/>
                          </a:solidFill>
                        </a:rPr>
                        <a:t>    0,09%</a:t>
                      </a:r>
                      <a:r>
                        <a:rPr lang="es-AR" sz="1600" dirty="0" smtClean="0">
                          <a:solidFill>
                            <a:schemeClr val="tx1"/>
                          </a:solidFill>
                        </a:rPr>
                        <a:t> de nacidos vivos en menores de 15 años con residencia en la localidad, provincia   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s-AR" sz="1600" dirty="0" smtClean="0">
                          <a:solidFill>
                            <a:schemeClr val="tx1"/>
                          </a:solidFill>
                        </a:rPr>
                        <a:t>     0,22%</a:t>
                      </a: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y Nación 0,4%</a:t>
                      </a:r>
                      <a:endParaRPr lang="es-A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9" marB="45719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288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600" dirty="0" smtClean="0">
                          <a:solidFill>
                            <a:schemeClr val="tx1"/>
                          </a:solidFill>
                        </a:rPr>
                        <a:t>    Mortalidad</a:t>
                      </a: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materna 0 casos en 2013 y 2014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   CAPS en todos los barrios, equipos interdisciplinarios, trabajo en red, Internet, teléfono,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     computadoras.</a:t>
                      </a:r>
                      <a:endParaRPr lang="es-A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9" marB="45719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288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   Implementación de kioscos saludables en 6 escuelas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   Ampliación del </a:t>
                      </a:r>
                      <a:r>
                        <a:rPr lang="es-AR" sz="1600" baseline="0" dirty="0" err="1" smtClean="0">
                          <a:solidFill>
                            <a:schemeClr val="tx1"/>
                          </a:solidFill>
                        </a:rPr>
                        <a:t>Prosane</a:t>
                      </a: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a 3 Jardines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600" dirty="0" smtClean="0">
                          <a:solidFill>
                            <a:schemeClr val="tx1"/>
                          </a:solidFill>
                        </a:rPr>
                        <a:t>    Creación</a:t>
                      </a: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de oficina de epidemiologia en la Dirección de Salud y Atención Primaria</a:t>
                      </a:r>
                    </a:p>
                  </a:txBody>
                  <a:tcPr marL="91434" marR="91434" marT="45719" marB="45719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088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600" dirty="0" smtClean="0">
                          <a:solidFill>
                            <a:schemeClr val="tx1"/>
                          </a:solidFill>
                        </a:rPr>
                        <a:t>Creación de Consultorios de Salud Integral del Adolescente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600" dirty="0" smtClean="0">
                          <a:solidFill>
                            <a:schemeClr val="tx1"/>
                          </a:solidFill>
                        </a:rPr>
                        <a:t>Mesa</a:t>
                      </a: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 de Violencia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Creación del Consejo Local de la Niñez y Adolescencia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Creación de Posta Sanitaria en barrio vulnerable.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</a:rPr>
                        <a:t>Creación Posta en Isla Santiago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_tradnl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Proyecto de seguridad vial en escuelas, inicial, primario y secundario</a:t>
                      </a:r>
                      <a:endParaRPr lang="es-A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9" marB="45719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669184"/>
            <a:ext cx="2844824" cy="37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680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3A2A6B-3C47-433C-9BF2-54761FD611AE}" type="slidenum">
              <a:rPr lang="es-ES_tradnl" smtClean="0"/>
              <a:pPr/>
              <a:t>4</a:t>
            </a:fld>
            <a:endParaRPr lang="es-ES_tradnl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93406"/>
              </p:ext>
            </p:extLst>
          </p:nvPr>
        </p:nvGraphicFramePr>
        <p:xfrm>
          <a:off x="323850" y="98009"/>
          <a:ext cx="8640960" cy="595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s-AR" sz="1800" b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INTEGRANTES DE MTI PRESENTES DURANTE EL EJERCICIO</a:t>
                      </a:r>
                      <a:endParaRPr lang="es-AR" sz="1800" b="0" dirty="0"/>
                    </a:p>
                  </a:txBody>
                  <a:tcPr marL="91439" marR="91439" marT="45724" marB="4572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ESPACIO AL QUE REPRESENTAN</a:t>
                      </a:r>
                    </a:p>
                    <a:p>
                      <a:endParaRPr lang="es-AR" sz="1800" b="0" dirty="0"/>
                    </a:p>
                  </a:txBody>
                  <a:tcPr marL="91439" marR="91439" marT="45724" marB="45724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565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err="1" smtClean="0"/>
                        <a:t>Bettiga</a:t>
                      </a:r>
                      <a:r>
                        <a:rPr lang="es-AR" sz="1200" dirty="0" smtClean="0"/>
                        <a:t> Susana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Carlos </a:t>
                      </a:r>
                      <a:r>
                        <a:rPr lang="es-AR" sz="1200" dirty="0" err="1" smtClean="0"/>
                        <a:t>Iurada</a:t>
                      </a:r>
                      <a:endParaRPr lang="es-AR" sz="1200" dirty="0" smtClean="0"/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Romero Paula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Traba José Luis 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Izurrieta</a:t>
                      </a:r>
                      <a:r>
                        <a:rPr lang="es-AR" sz="1200" baseline="0" dirty="0" smtClean="0"/>
                        <a:t>  Aníbal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Ronco Mario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Muziani Vanesa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Sobral Madelón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Grilli Ornela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McCarthy Antonio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Gómez  Mónica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Resa Omar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Arozamena</a:t>
                      </a:r>
                      <a:r>
                        <a:rPr lang="es-AR" sz="1200" baseline="0" dirty="0" smtClean="0"/>
                        <a:t> Diego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Poncio Alicia 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Flammini Liliana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Pannetieri Raúl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Avendaño Liliana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err="1" smtClean="0"/>
                        <a:t>Wriedt</a:t>
                      </a:r>
                      <a:r>
                        <a:rPr lang="es-AR" sz="1200" baseline="0" dirty="0" smtClean="0"/>
                        <a:t> Claudio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endParaRPr lang="es-AR" sz="1200" dirty="0"/>
                    </a:p>
                  </a:txBody>
                  <a:tcPr marL="91439" marR="91439" marT="45724" marB="4572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Facilitadora PMC área Punta Lara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err="1" smtClean="0"/>
                        <a:t>Seretario</a:t>
                      </a:r>
                      <a:r>
                        <a:rPr lang="es-AR" sz="1200" dirty="0" smtClean="0"/>
                        <a:t>  Privado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Infectologia Htal Cestino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CPA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CPA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Sec. De Obras Publicas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Nutricionista Municipal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Obstétrica CAPS 184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Promotora</a:t>
                      </a:r>
                      <a:r>
                        <a:rPr lang="es-AR" sz="1200" baseline="0" dirty="0" smtClean="0"/>
                        <a:t> de Salud</a:t>
                      </a:r>
                      <a:endParaRPr lang="es-AR" sz="1200" dirty="0" smtClean="0"/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Bioquímico Htal Cestino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Inspectora</a:t>
                      </a:r>
                      <a:r>
                        <a:rPr lang="es-AR" sz="1200" baseline="0" dirty="0" smtClean="0"/>
                        <a:t> de primaria</a:t>
                      </a:r>
                      <a:endParaRPr lang="es-AR" sz="1200" dirty="0" smtClean="0"/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Sec  de salud y Medio Ambiente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Pediatra Municipal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Coordinadora de Proyectos Sec.</a:t>
                      </a:r>
                      <a:r>
                        <a:rPr lang="es-AR" sz="1200" baseline="0" dirty="0" smtClean="0"/>
                        <a:t> Salud</a:t>
                      </a:r>
                      <a:endParaRPr lang="es-AR" sz="1200" dirty="0" smtClean="0"/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dirty="0" smtClean="0"/>
                        <a:t>Subdirectora</a:t>
                      </a:r>
                      <a:r>
                        <a:rPr lang="es-AR" sz="1200" baseline="0" dirty="0" smtClean="0"/>
                        <a:t> de Salud y Atención Primaria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AR" sz="1200" baseline="0" dirty="0" smtClean="0"/>
                        <a:t>Dirección de Promoción y Medio Ambiente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200" baseline="0" dirty="0" smtClean="0"/>
                        <a:t>Director de Salud y Atención Primaria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AR" sz="1200" dirty="0" smtClean="0"/>
                        <a:t>Dirección</a:t>
                      </a:r>
                      <a:r>
                        <a:rPr lang="es-AR" sz="1200" baseline="0" dirty="0" smtClean="0"/>
                        <a:t> para las personas con </a:t>
                      </a:r>
                      <a:r>
                        <a:rPr lang="es-AR" sz="1200" dirty="0" smtClean="0"/>
                        <a:t> discapacidad y tercera edad</a:t>
                      </a:r>
                      <a:endParaRPr lang="es-AR" sz="1200" dirty="0"/>
                    </a:p>
                  </a:txBody>
                  <a:tcPr marL="91439" marR="91439" marT="45724" marB="45724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6120994"/>
            <a:ext cx="3528392" cy="468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34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865214"/>
              </p:ext>
            </p:extLst>
          </p:nvPr>
        </p:nvGraphicFramePr>
        <p:xfrm>
          <a:off x="179512" y="764704"/>
          <a:ext cx="8784976" cy="5310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2"/>
                <a:gridCol w="936104"/>
              </a:tblGrid>
              <a:tr h="657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 smtClean="0">
                          <a:solidFill>
                            <a:schemeClr val="tx1"/>
                          </a:solidFill>
                        </a:rPr>
                        <a:t>PROBLEMAS</a:t>
                      </a:r>
                    </a:p>
                    <a:p>
                      <a:endParaRPr lang="es-E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200" dirty="0" smtClean="0">
                          <a:solidFill>
                            <a:schemeClr val="tx1"/>
                          </a:solidFill>
                        </a:rPr>
                        <a:t>PUNTAJE ASIGNADO</a:t>
                      </a:r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37945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1- Violencias en el espacio Escolar 388; Violencia en contexto </a:t>
                      </a:r>
                      <a:r>
                        <a:rPr lang="es-ES" sz="1800" dirty="0" err="1" smtClean="0"/>
                        <a:t>fliar</a:t>
                      </a:r>
                      <a:r>
                        <a:rPr lang="es-ES" sz="1800" baseline="0" dirty="0" smtClean="0"/>
                        <a:t> y maltrato </a:t>
                      </a:r>
                      <a:r>
                        <a:rPr lang="es-ES" sz="1800" baseline="0" dirty="0" err="1" smtClean="0"/>
                        <a:t>infanto</a:t>
                      </a:r>
                      <a:r>
                        <a:rPr lang="es-ES" sz="1800" baseline="0" dirty="0" smtClean="0"/>
                        <a:t>- juvenil  69; </a:t>
                      </a:r>
                      <a:r>
                        <a:rPr lang="es-ES" sz="1800" dirty="0" smtClean="0"/>
                        <a:t>Presunción de Abuso Sexual  19;</a:t>
                      </a:r>
                      <a:r>
                        <a:rPr lang="es-ES" sz="1800" baseline="0" dirty="0" smtClean="0"/>
                        <a:t> </a:t>
                      </a:r>
                      <a:r>
                        <a:rPr lang="es-ES" sz="1800" dirty="0" smtClean="0"/>
                        <a:t>Intento</a:t>
                      </a:r>
                      <a:r>
                        <a:rPr lang="es-ES" sz="1800" baseline="0" dirty="0" smtClean="0"/>
                        <a:t> de suicidio 8; </a:t>
                      </a:r>
                      <a:r>
                        <a:rPr lang="es-ES" sz="1800" dirty="0" smtClean="0"/>
                        <a:t>Sustancias</a:t>
                      </a:r>
                      <a:r>
                        <a:rPr lang="es-ES" sz="1800" baseline="0" dirty="0" smtClean="0"/>
                        <a:t> Psicoactivas 16; </a:t>
                      </a:r>
                      <a:r>
                        <a:rPr lang="es-ES" sz="1800" dirty="0" smtClean="0"/>
                        <a:t>Trabajo infantil 5. Jefatura Distrital.</a:t>
                      </a:r>
                      <a:endParaRPr lang="es-E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529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s-AR" sz="1800" dirty="0" smtClean="0">
                          <a:solidFill>
                            <a:schemeClr val="tx1"/>
                          </a:solidFill>
                        </a:rPr>
                        <a:t>2- Elevado % de embarazo adolescente </a:t>
                      </a:r>
                      <a:r>
                        <a:rPr lang="es-AR" sz="1800" b="1" dirty="0" smtClean="0">
                          <a:solidFill>
                            <a:schemeClr val="tx1"/>
                          </a:solidFill>
                        </a:rPr>
                        <a:t>17 %</a:t>
                      </a:r>
                      <a:r>
                        <a:rPr lang="es-AR" sz="1800" dirty="0" smtClean="0">
                          <a:solidFill>
                            <a:schemeClr val="tx1"/>
                          </a:solidFill>
                        </a:rPr>
                        <a:t>, 13,35% Provincia, 15,48% Nación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831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s-AR" sz="1800" dirty="0" smtClean="0">
                          <a:solidFill>
                            <a:schemeClr val="tx1"/>
                          </a:solidFill>
                        </a:rPr>
                        <a:t>3- </a:t>
                      </a:r>
                      <a:r>
                        <a:rPr lang="es-AR" sz="1800" baseline="0" dirty="0" smtClean="0">
                          <a:solidFill>
                            <a:schemeClr val="tx1"/>
                          </a:solidFill>
                        </a:rPr>
                        <a:t>78,3% violencia psicológica, 14,4% violencia física, 0,07% violencia sexual de un total de 1413 denuncias en la </a:t>
                      </a:r>
                      <a:r>
                        <a:rPr lang="es-AR" sz="1800" baseline="0" dirty="0" err="1" smtClean="0">
                          <a:solidFill>
                            <a:schemeClr val="tx1"/>
                          </a:solidFill>
                        </a:rPr>
                        <a:t>Cria</a:t>
                      </a:r>
                      <a:r>
                        <a:rPr lang="es-AR" sz="1800" baseline="0" dirty="0" smtClean="0">
                          <a:solidFill>
                            <a:schemeClr val="tx1"/>
                          </a:solidFill>
                        </a:rPr>
                        <a:t> de la mujer año 2014.</a:t>
                      </a:r>
                      <a:endParaRPr lang="es-E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58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 smtClean="0">
                          <a:solidFill>
                            <a:schemeClr val="tx1"/>
                          </a:solidFill>
                        </a:rPr>
                        <a:t>4- </a:t>
                      </a:r>
                      <a:r>
                        <a:rPr lang="es-ES_tradn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Falta de registro y estadística local sobre adicciones</a:t>
                      </a:r>
                      <a:endParaRPr lang="es-E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265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_tradn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5- </a:t>
                      </a:r>
                      <a:r>
                        <a:rPr lang="es-A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319</a:t>
                      </a:r>
                      <a:r>
                        <a:rPr lang="es-A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accidentes con intervención policial por incumplimiento de las normas de transito </a:t>
                      </a:r>
                      <a:endParaRPr lang="es-ES_tradnl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395536" y="188640"/>
            <a:ext cx="8229600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AR" sz="2800" dirty="0" smtClean="0"/>
              <a:t>PRIORIZACION DE PROBLEMAS DE SALUD</a:t>
            </a:r>
            <a:endParaRPr lang="es-AR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6120994"/>
            <a:ext cx="3528392" cy="468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805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535756"/>
              </p:ext>
            </p:extLst>
          </p:nvPr>
        </p:nvGraphicFramePr>
        <p:xfrm>
          <a:off x="107503" y="116632"/>
          <a:ext cx="8928993" cy="6325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3"/>
              </a:tblGrid>
              <a:tr h="648978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Proyectos, acciones concretas</a:t>
                      </a:r>
                    </a:p>
                    <a:p>
                      <a:endParaRPr lang="es-E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4012">
                <a:tc>
                  <a:txBody>
                    <a:bodyPr/>
                    <a:lstStyle/>
                    <a:p>
                      <a:r>
                        <a:rPr lang="es-ES" dirty="0" smtClean="0"/>
                        <a:t>Proyecto MR «Empezamos Jugando» </a:t>
                      </a:r>
                      <a:r>
                        <a:rPr lang="es-ES" sz="1800" dirty="0" smtClean="0"/>
                        <a:t>  Prevención de embarazo adolescente, CapsNº184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33057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Consultorio de Salud Integral del Adolescente, CapsNº184 «Embarazo inoportuno»</a:t>
                      </a:r>
                      <a:endParaRPr lang="es-E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9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Proyecto «Cuidemos el planeta empecemos por el barrio» </a:t>
                      </a:r>
                      <a:r>
                        <a:rPr kumimoji="0" lang="es-ES_tradnl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Caps</a:t>
                      </a:r>
                      <a:r>
                        <a:rPr kumimoji="0" lang="es-ES_tradnl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Malvinas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48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Proyecto: Sobre población canina y salud publica «derecho a vivir en un ambiente sano»  Alumnos Tecnicatura medio ambiente.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99184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«Compartiendo Té» Violencia de genero, CIC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2834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«En dialogo con adolescentes» </a:t>
                      </a:r>
                      <a:r>
                        <a:rPr lang="es-ES" sz="1800" dirty="0" err="1" smtClean="0"/>
                        <a:t>Caps</a:t>
                      </a:r>
                      <a:r>
                        <a:rPr lang="es-ES" sz="1800" dirty="0" smtClean="0"/>
                        <a:t> Carlos </a:t>
                      </a:r>
                      <a:r>
                        <a:rPr lang="es-ES" sz="1800" dirty="0" err="1" smtClean="0"/>
                        <a:t>Cajade</a:t>
                      </a:r>
                      <a:endParaRPr lang="es-ES" sz="1800" dirty="0" smtClean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Proyectos: «Alimentación saludable en escuelas» </a:t>
                      </a:r>
                      <a:r>
                        <a:rPr kumimoji="0" lang="es-E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Caps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Nº80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«Creciendo con Salud» </a:t>
                      </a:r>
                      <a:r>
                        <a:rPr kumimoji="0" lang="es-E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Caps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Malvinas Argentinas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7187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«Sin proyectos no hay vida» embarazo adolescente </a:t>
                      </a:r>
                      <a:r>
                        <a:rPr lang="es-ES" sz="1800" dirty="0" err="1" smtClean="0"/>
                        <a:t>Caps</a:t>
                      </a:r>
                      <a:r>
                        <a:rPr lang="es-ES" sz="1800" dirty="0" smtClean="0"/>
                        <a:t> El Molino</a:t>
                      </a:r>
                      <a:endParaRPr lang="es-E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48978">
                <a:tc>
                  <a:txBody>
                    <a:bodyPr/>
                    <a:lstStyle/>
                    <a:p>
                      <a:r>
                        <a:rPr lang="es-ES_tradn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“Proyecto factores de Riesgo Cardiovascular” Caps. 184  </a:t>
                      </a:r>
                    </a:p>
                    <a:p>
                      <a:r>
                        <a:rPr kumimoji="0" lang="es-ES_tradnl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«Mejor control de la presión arterial en Villa Catela» </a:t>
                      </a:r>
                      <a:r>
                        <a:rPr kumimoji="0" lang="es-ES_tradnl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Caps</a:t>
                      </a:r>
                      <a:r>
                        <a:rPr kumimoji="0" lang="es-ES_tradnl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Nº80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38319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«En busca de un equipo» Jefes de </a:t>
                      </a:r>
                      <a:r>
                        <a:rPr lang="es-ES" sz="1800" dirty="0" err="1" smtClean="0"/>
                        <a:t>Caps</a:t>
                      </a:r>
                      <a:r>
                        <a:rPr lang="es-ES" sz="1800" dirty="0" smtClean="0"/>
                        <a:t>: 101, 184, 298, 80, C. </a:t>
                      </a:r>
                      <a:r>
                        <a:rPr lang="es-ES" sz="1800" dirty="0" err="1" smtClean="0"/>
                        <a:t>Cajade</a:t>
                      </a:r>
                      <a:r>
                        <a:rPr lang="es-ES" sz="1800" dirty="0" smtClean="0"/>
                        <a:t>, El Molino.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436632"/>
            <a:ext cx="3312368" cy="439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2240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855</Words>
  <Application>Microsoft Office PowerPoint</Application>
  <PresentationFormat>Presentación en pantalla (4:3)</PresentationFormat>
  <Paragraphs>102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PRIORIZACION DE PROBLEMAS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 PC</dc:creator>
  <cp:lastModifiedBy>Mi PC</cp:lastModifiedBy>
  <cp:revision>32</cp:revision>
  <dcterms:created xsi:type="dcterms:W3CDTF">2016-12-13T17:38:12Z</dcterms:created>
  <dcterms:modified xsi:type="dcterms:W3CDTF">2016-12-29T14:05:24Z</dcterms:modified>
</cp:coreProperties>
</file>